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6"/>
  </p:notesMasterIdLst>
  <p:sldIdLst>
    <p:sldId id="256" r:id="rId4"/>
    <p:sldId id="266" r:id="rId5"/>
    <p:sldId id="267" r:id="rId6"/>
    <p:sldId id="277" r:id="rId7"/>
    <p:sldId id="263" r:id="rId8"/>
    <p:sldId id="296" r:id="rId9"/>
    <p:sldId id="292" r:id="rId10"/>
    <p:sldId id="271" r:id="rId11"/>
    <p:sldId id="273" r:id="rId12"/>
    <p:sldId id="272" r:id="rId13"/>
    <p:sldId id="275" r:id="rId14"/>
    <p:sldId id="276"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2C1B"/>
    <a:srgbClr val="E2F6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EDB62-D74D-4457-A596-47C908D68A38}" v="4" dt="2024-09-16T15:51:06.956"/>
    <p1510:client id="{2BC56C84-1D32-47B5-BDEB-4DC31E918D62}" v="36" dt="2024-09-16T15:42:57.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94"/>
  </p:normalViewPr>
  <p:slideViewPr>
    <p:cSldViewPr snapToGrid="0">
      <p:cViewPr varScale="1">
        <p:scale>
          <a:sx n="88" d="100"/>
          <a:sy n="88" d="100"/>
        </p:scale>
        <p:origin x="53" y="6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e Brun" userId="07718c7c-5efb-44f8-ae5c-baec3bb23a51" providerId="ADAL" clId="{221EDB62-D74D-4457-A596-47C908D68A38}"/>
    <pc:docChg chg="addSld modSld">
      <pc:chgData name="Karine Brun" userId="07718c7c-5efb-44f8-ae5c-baec3bb23a51" providerId="ADAL" clId="{221EDB62-D74D-4457-A596-47C908D68A38}" dt="2024-09-16T15:51:06.953" v="3"/>
      <pc:docMkLst>
        <pc:docMk/>
      </pc:docMkLst>
      <pc:sldChg chg="add">
        <pc:chgData name="Karine Brun" userId="07718c7c-5efb-44f8-ae5c-baec3bb23a51" providerId="ADAL" clId="{221EDB62-D74D-4457-A596-47C908D68A38}" dt="2024-09-16T15:50:16.505" v="1"/>
        <pc:sldMkLst>
          <pc:docMk/>
          <pc:sldMk cId="3782726703" sldId="263"/>
        </pc:sldMkLst>
      </pc:sldChg>
      <pc:sldChg chg="add">
        <pc:chgData name="Karine Brun" userId="07718c7c-5efb-44f8-ae5c-baec3bb23a51" providerId="ADAL" clId="{221EDB62-D74D-4457-A596-47C908D68A38}" dt="2024-09-16T15:50:00.879" v="0"/>
        <pc:sldMkLst>
          <pc:docMk/>
          <pc:sldMk cId="4069127558" sldId="277"/>
        </pc:sldMkLst>
      </pc:sldChg>
      <pc:sldChg chg="add">
        <pc:chgData name="Karine Brun" userId="07718c7c-5efb-44f8-ae5c-baec3bb23a51" providerId="ADAL" clId="{221EDB62-D74D-4457-A596-47C908D68A38}" dt="2024-09-16T15:51:06.953" v="3"/>
        <pc:sldMkLst>
          <pc:docMk/>
          <pc:sldMk cId="1426290996" sldId="292"/>
        </pc:sldMkLst>
      </pc:sldChg>
      <pc:sldChg chg="add">
        <pc:chgData name="Karine Brun" userId="07718c7c-5efb-44f8-ae5c-baec3bb23a51" providerId="ADAL" clId="{221EDB62-D74D-4457-A596-47C908D68A38}" dt="2024-09-16T15:50:28.725" v="2"/>
        <pc:sldMkLst>
          <pc:docMk/>
          <pc:sldMk cId="1913665784" sldId="29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papuchonj09d\Documents\FILIERES\INOSYS\fts_ra2020_pyrenee_donnees_general_Massif.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r-FR" sz="2000" b="0" i="0" u="none" strike="noStrike" kern="1200" spc="0" baseline="0" noProof="0">
                <a:solidFill>
                  <a:schemeClr val="tx1">
                    <a:lumMod val="65000"/>
                    <a:lumOff val="35000"/>
                  </a:schemeClr>
                </a:solidFill>
                <a:latin typeface="+mn-lt"/>
                <a:ea typeface="+mn-ea"/>
                <a:cs typeface="+mn-cs"/>
              </a:defRPr>
            </a:pPr>
            <a:r>
              <a:rPr lang="fr-FR" sz="2000" noProof="0" dirty="0"/>
              <a:t>Signes de qualité, transformation et commercialisation à la ferme en 2020 sur les Pyrénées (recensement</a:t>
            </a:r>
            <a:r>
              <a:rPr lang="fr-FR" sz="2000" baseline="0" noProof="0" dirty="0"/>
              <a:t> agricole 2020)</a:t>
            </a:r>
            <a:endParaRPr lang="fr-FR" sz="2000" noProof="0" dirty="0"/>
          </a:p>
        </c:rich>
      </c:tx>
      <c:overlay val="0"/>
      <c:spPr>
        <a:noFill/>
        <a:ln>
          <a:noFill/>
        </a:ln>
        <a:effectLst/>
      </c:spPr>
      <c:txPr>
        <a:bodyPr rot="0" spcFirstLastPara="1" vertOverflow="ellipsis" vert="horz" wrap="square" anchor="ctr" anchorCtr="1"/>
        <a:lstStyle/>
        <a:p>
          <a:pPr>
            <a:defRPr lang="fr-FR" sz="2000" b="0" i="0" u="none" strike="noStrike" kern="1200" spc="0" baseline="0" noProof="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8981741117202238E-2"/>
          <c:y val="0.18519635672917875"/>
          <c:w val="0.93294946190548345"/>
          <c:h val="0.62259128271730813"/>
        </c:manualLayout>
      </c:layout>
      <c:barChart>
        <c:barDir val="col"/>
        <c:grouping val="clustered"/>
        <c:varyColors val="0"/>
        <c:ser>
          <c:idx val="0"/>
          <c:order val="0"/>
          <c:tx>
            <c:strRef>
              <c:f>'Analyse-Transfo'!$A$1</c:f>
              <c:strCache>
                <c:ptCount val="1"/>
                <c:pt idx="0">
                  <c:v>Nombre d'exploitations professionnelles</c:v>
                </c:pt>
              </c:strCache>
            </c:strRef>
          </c:tx>
          <c:spPr>
            <a:solidFill>
              <a:schemeClr val="accent6"/>
            </a:solidFill>
            <a:ln>
              <a:noFill/>
            </a:ln>
            <a:effectLst/>
          </c:spPr>
          <c:invertIfNegative val="0"/>
          <c:cat>
            <c:strRef>
              <c:f>'Analyse-Transfo'!$A$2:$A$6</c:f>
              <c:strCache>
                <c:ptCount val="5"/>
                <c:pt idx="0">
                  <c:v>Total </c:v>
                </c:pt>
                <c:pt idx="1">
                  <c:v>en agriculture biologique</c:v>
                </c:pt>
                <c:pt idx="2">
                  <c:v>avec d'autres signes officiels de qualité (yc vin et hors bio) </c:v>
                </c:pt>
                <c:pt idx="3">
                  <c:v>avec des activités de transformation (hors vinification à la ferme) _x000d_</c:v>
                </c:pt>
                <c:pt idx="4">
                  <c:v>avec vente directe (hors vin)</c:v>
                </c:pt>
              </c:strCache>
            </c:strRef>
          </c:cat>
          <c:val>
            <c:numRef>
              <c:f>'Analyse-Transfo'!$C$2:$C$6</c:f>
              <c:numCache>
                <c:formatCode>General</c:formatCode>
                <c:ptCount val="5"/>
                <c:pt idx="0">
                  <c:v>9094</c:v>
                </c:pt>
                <c:pt idx="1">
                  <c:v>1428</c:v>
                </c:pt>
                <c:pt idx="2">
                  <c:v>3401</c:v>
                </c:pt>
                <c:pt idx="3">
                  <c:v>1905</c:v>
                </c:pt>
                <c:pt idx="4">
                  <c:v>2501</c:v>
                </c:pt>
              </c:numCache>
            </c:numRef>
          </c:val>
          <c:extLst>
            <c:ext xmlns:c16="http://schemas.microsoft.com/office/drawing/2014/chart" uri="{C3380CC4-5D6E-409C-BE32-E72D297353CC}">
              <c16:uniqueId val="{00000000-FC0B-4B9A-A78B-8FF577DA6582}"/>
            </c:ext>
          </c:extLst>
        </c:ser>
        <c:dLbls>
          <c:showLegendKey val="0"/>
          <c:showVal val="0"/>
          <c:showCatName val="0"/>
          <c:showSerName val="0"/>
          <c:showPercent val="0"/>
          <c:showBubbleSize val="0"/>
        </c:dLbls>
        <c:gapWidth val="219"/>
        <c:overlap val="-27"/>
        <c:axId val="455166256"/>
        <c:axId val="455167824"/>
      </c:barChart>
      <c:catAx>
        <c:axId val="45516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55167824"/>
        <c:crosses val="autoZero"/>
        <c:auto val="1"/>
        <c:lblAlgn val="ctr"/>
        <c:lblOffset val="100"/>
        <c:noMultiLvlLbl val="0"/>
      </c:catAx>
      <c:valAx>
        <c:axId val="455167824"/>
        <c:scaling>
          <c:orientation val="minMax"/>
        </c:scaling>
        <c:delete val="0"/>
        <c:axPos val="l"/>
        <c:majorGridlines>
          <c:spPr>
            <a:ln w="9525" cap="flat" cmpd="sng" algn="ctr">
              <a:solidFill>
                <a:schemeClr val="bg2">
                  <a:lumMod val="75000"/>
                  <a:alpha val="48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5166256"/>
        <c:crosses val="autoZero"/>
        <c:crossBetween val="between"/>
      </c:valAx>
      <c:spPr>
        <a:noFill/>
        <a:ln>
          <a:noFill/>
        </a:ln>
        <a:effectLst/>
      </c:spPr>
    </c:plotArea>
    <c:legend>
      <c:legendPos val="b"/>
      <c:layout>
        <c:manualLayout>
          <c:xMode val="edge"/>
          <c:yMode val="edge"/>
          <c:x val="1.5751690912916845E-2"/>
          <c:y val="0.92197842934812846"/>
          <c:w val="0.36489527047617309"/>
          <c:h val="4.751632451016461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AB244-8678-DE4E-A701-1F107FA029AC}" type="datetimeFigureOut">
              <a:rPr lang="fr-FR" smtClean="0"/>
              <a:t>16/09/2024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DB128-96F4-7549-8885-D4B6FCBC5FA7}" type="slidenum">
              <a:rPr lang="fr-FR" smtClean="0"/>
              <a:t>‹N°›</a:t>
            </a:fld>
            <a:endParaRPr lang="fr-FR"/>
          </a:p>
        </p:txBody>
      </p:sp>
    </p:spTree>
    <p:extLst>
      <p:ext uri="{BB962C8B-B14F-4D97-AF65-F5344CB8AC3E}">
        <p14:creationId xmlns:p14="http://schemas.microsoft.com/office/powerpoint/2010/main" val="101331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8DB128-96F4-7549-8885-D4B6FCBC5FA7}" type="slidenum">
              <a:rPr lang="fr-FR" smtClean="0"/>
              <a:t>2</a:t>
            </a:fld>
            <a:endParaRPr lang="fr-FR"/>
          </a:p>
        </p:txBody>
      </p:sp>
    </p:spTree>
    <p:extLst>
      <p:ext uri="{BB962C8B-B14F-4D97-AF65-F5344CB8AC3E}">
        <p14:creationId xmlns:p14="http://schemas.microsoft.com/office/powerpoint/2010/main" val="114223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DEDBE10-BFB9-4644-9D6E-815F6ABB1CBF}" type="slidenum">
              <a:rPr lang="fr-FR" smtClean="0"/>
              <a:t>4</a:t>
            </a:fld>
            <a:endParaRPr lang="fr-FR"/>
          </a:p>
        </p:txBody>
      </p:sp>
    </p:spTree>
    <p:extLst>
      <p:ext uri="{BB962C8B-B14F-4D97-AF65-F5344CB8AC3E}">
        <p14:creationId xmlns:p14="http://schemas.microsoft.com/office/powerpoint/2010/main" val="4012919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(2min )La moitié des exploitations sont</a:t>
            </a:r>
            <a:r>
              <a:rPr lang="fr-FR" baseline="0" dirty="0"/>
              <a:t> des élevages d’herbivores (30% des exploitations des Pyrénées sont orientées vers la viande et 20% vers le lait), Celles-ci sont majoritairement présente dans la partie occidentales et centrales des Pyrénées. La majorité des élevages laitiers , et surtout brebis laitière est concentré dans les Pyrénées Atlantique (du aux conditions pédoclimatiques spécifiques permettant une production d’herbe plus importante et des systèmes plus intensif que sur la partie orientales, influencée par un climat méditerranéen plus sec). Dans les Pyrénées centrales, ce sont majoritairement des élevages bovins, ovins, spécialisés ou mixtes, qui représentent au total 1/3 des exploitations du massif. Enfin, les exploitations végétales sont principalement concentrées dans la partie orientales des Pyrénées (viticulture, arboriculture, horticulture-maraichage), Celles-ci représentent ¼ des exploitations agricoles du massif,</a:t>
            </a:r>
          </a:p>
          <a:p>
            <a:endParaRPr lang="fr-FR" baseline="0" dirty="0"/>
          </a:p>
          <a:p>
            <a:r>
              <a:rPr lang="fr-FR" baseline="0" dirty="0"/>
              <a:t>Enfin, 20% des exploitations sont des micro élevages, système traditionnel des Pyrénées mais en nette diminution (perte de 40% des exploitations entre 2010 et 2020)</a:t>
            </a:r>
          </a:p>
          <a:p>
            <a:endParaRPr lang="fr-FR" dirty="0"/>
          </a:p>
        </p:txBody>
      </p:sp>
      <p:sp>
        <p:nvSpPr>
          <p:cNvPr id="4" name="Espace réservé du numéro de diapositive 3"/>
          <p:cNvSpPr>
            <a:spLocks noGrp="1"/>
          </p:cNvSpPr>
          <p:nvPr>
            <p:ph type="sldNum" sz="quarter" idx="10"/>
          </p:nvPr>
        </p:nvSpPr>
        <p:spPr/>
        <p:txBody>
          <a:bodyPr/>
          <a:lstStyle/>
          <a:p>
            <a:fld id="{FDEDBE10-BFB9-4644-9D6E-815F6ABB1CBF}" type="slidenum">
              <a:rPr lang="fr-FR" smtClean="0"/>
              <a:t>5</a:t>
            </a:fld>
            <a:endParaRPr lang="fr-FR"/>
          </a:p>
        </p:txBody>
      </p:sp>
    </p:spTree>
    <p:extLst>
      <p:ext uri="{BB962C8B-B14F-4D97-AF65-F5344CB8AC3E}">
        <p14:creationId xmlns:p14="http://schemas.microsoft.com/office/powerpoint/2010/main" val="3823131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a typeface="Open Sans"/>
                <a:cs typeface="Open Sans"/>
                <a:sym typeface="Open Sans"/>
              </a:rPr>
              <a:t>(2min) Comment les </a:t>
            </a:r>
            <a:r>
              <a:rPr lang="en-US" dirty="0" err="1">
                <a:solidFill>
                  <a:srgbClr val="000000"/>
                </a:solidFill>
                <a:ea typeface="Open Sans"/>
                <a:cs typeface="Open Sans"/>
                <a:sym typeface="Open Sans"/>
              </a:rPr>
              <a:t>produits</a:t>
            </a:r>
            <a:r>
              <a:rPr lang="en-US" dirty="0">
                <a:solidFill>
                  <a:srgbClr val="000000"/>
                </a:solidFill>
                <a:ea typeface="Open Sans"/>
                <a:cs typeface="Open Sans"/>
                <a:sym typeface="Open Sans"/>
              </a:rPr>
              <a:t> </a:t>
            </a:r>
            <a:r>
              <a:rPr lang="en-US" dirty="0" err="1">
                <a:solidFill>
                  <a:srgbClr val="000000"/>
                </a:solidFill>
                <a:ea typeface="Open Sans"/>
                <a:cs typeface="Open Sans"/>
                <a:sym typeface="Open Sans"/>
              </a:rPr>
              <a:t>sont-ils</a:t>
            </a:r>
            <a:r>
              <a:rPr lang="en-US" dirty="0">
                <a:solidFill>
                  <a:srgbClr val="000000"/>
                </a:solidFill>
                <a:ea typeface="Open Sans"/>
                <a:cs typeface="Open Sans"/>
                <a:sym typeface="Open Sans"/>
              </a:rPr>
              <a:t> </a:t>
            </a:r>
            <a:r>
              <a:rPr lang="en-US" dirty="0" err="1">
                <a:solidFill>
                  <a:srgbClr val="000000"/>
                </a:solidFill>
                <a:ea typeface="Open Sans"/>
                <a:cs typeface="Open Sans"/>
                <a:sym typeface="Open Sans"/>
              </a:rPr>
              <a:t>valorisés</a:t>
            </a:r>
            <a:r>
              <a:rPr lang="en-US" dirty="0">
                <a:solidFill>
                  <a:srgbClr val="000000"/>
                </a:solidFill>
                <a:ea typeface="Open Sans"/>
                <a:cs typeface="Open Sans"/>
                <a:sym typeface="Open Sans"/>
              </a:rPr>
              <a:t> sur les </a:t>
            </a:r>
            <a:r>
              <a:rPr lang="en-US" dirty="0" err="1">
                <a:solidFill>
                  <a:srgbClr val="000000"/>
                </a:solidFill>
                <a:ea typeface="Open Sans"/>
                <a:cs typeface="Open Sans"/>
                <a:sym typeface="Open Sans"/>
              </a:rPr>
              <a:t>fermes</a:t>
            </a:r>
            <a:r>
              <a:rPr lang="en-US" dirty="0">
                <a:solidFill>
                  <a:srgbClr val="000000"/>
                </a:solidFill>
                <a:ea typeface="Open Sans"/>
                <a:cs typeface="Open Sans"/>
                <a:sym typeface="Open San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rgbClr val="000000"/>
                </a:solidFill>
                <a:ea typeface="Open Sans"/>
                <a:cs typeface="Open Sans"/>
                <a:sym typeface="Open Sans"/>
              </a:rPr>
              <a:t>Quelle</a:t>
            </a:r>
            <a:r>
              <a:rPr lang="en-US" dirty="0">
                <a:solidFill>
                  <a:srgbClr val="000000"/>
                </a:solidFill>
                <a:ea typeface="Open Sans"/>
                <a:cs typeface="Open Sans"/>
                <a:sym typeface="Open Sans"/>
              </a:rPr>
              <a:t> </a:t>
            </a:r>
            <a:r>
              <a:rPr lang="en-US" dirty="0" err="1">
                <a:solidFill>
                  <a:srgbClr val="000000"/>
                </a:solidFill>
                <a:ea typeface="Open Sans"/>
                <a:cs typeface="Open Sans"/>
                <a:sym typeface="Open Sans"/>
              </a:rPr>
              <a:t>est</a:t>
            </a:r>
            <a:r>
              <a:rPr lang="en-US" dirty="0">
                <a:solidFill>
                  <a:srgbClr val="000000"/>
                </a:solidFill>
                <a:ea typeface="Open Sans"/>
                <a:cs typeface="Open Sans"/>
                <a:sym typeface="Open Sans"/>
              </a:rPr>
              <a:t> la situation sur les </a:t>
            </a:r>
            <a:r>
              <a:rPr lang="en-US" dirty="0" err="1">
                <a:solidFill>
                  <a:srgbClr val="000000"/>
                </a:solidFill>
                <a:ea typeface="Open Sans"/>
                <a:cs typeface="Open Sans"/>
                <a:sym typeface="Open Sans"/>
              </a:rPr>
              <a:t>fermes</a:t>
            </a:r>
            <a:r>
              <a:rPr lang="en-US" dirty="0">
                <a:solidFill>
                  <a:srgbClr val="000000"/>
                </a:solidFill>
                <a:ea typeface="Open Sans"/>
                <a:cs typeface="Open Sans"/>
                <a:sym typeface="Open Sans"/>
              </a:rPr>
              <a:t> </a:t>
            </a:r>
            <a:r>
              <a:rPr lang="en-US" dirty="0" err="1">
                <a:solidFill>
                  <a:srgbClr val="000000"/>
                </a:solidFill>
                <a:ea typeface="Open Sans"/>
                <a:cs typeface="Open Sans"/>
                <a:sym typeface="Open Sans"/>
              </a:rPr>
              <a:t>pyrénéennes</a:t>
            </a:r>
            <a:r>
              <a:rPr lang="en-US" dirty="0">
                <a:solidFill>
                  <a:srgbClr val="000000"/>
                </a:solidFill>
                <a:ea typeface="Open Sans"/>
                <a:cs typeface="Open Sans"/>
                <a:sym typeface="Open Sans"/>
              </a:rPr>
              <a:t> </a:t>
            </a:r>
            <a:r>
              <a:rPr lang="en-US" dirty="0" err="1">
                <a:solidFill>
                  <a:srgbClr val="000000"/>
                </a:solidFill>
                <a:ea typeface="Open Sans"/>
                <a:cs typeface="Open Sans"/>
                <a:sym typeface="Open Sans"/>
              </a:rPr>
              <a:t>aujourd’hui</a:t>
            </a:r>
            <a:r>
              <a:rPr lang="en-US" dirty="0">
                <a:solidFill>
                  <a:srgbClr val="000000"/>
                </a:solidFill>
                <a:ea typeface="Open Sans"/>
                <a:cs typeface="Open Sans"/>
                <a:sym typeface="Open San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rgbClr val="000000"/>
                </a:solidFill>
                <a:ea typeface="Open Sans"/>
                <a:cs typeface="Open Sans"/>
                <a:sym typeface="Open Sans"/>
              </a:rPr>
              <a:t>Signes</a:t>
            </a:r>
            <a:r>
              <a:rPr lang="en-US" baseline="0" dirty="0">
                <a:solidFill>
                  <a:srgbClr val="000000"/>
                </a:solidFill>
                <a:ea typeface="Open Sans"/>
                <a:cs typeface="Open Sans"/>
                <a:sym typeface="Open Sans"/>
              </a:rPr>
              <a:t> de </a:t>
            </a:r>
            <a:r>
              <a:rPr lang="en-US" baseline="0" dirty="0" err="1">
                <a:solidFill>
                  <a:srgbClr val="000000"/>
                </a:solidFill>
                <a:ea typeface="Open Sans"/>
                <a:cs typeface="Open Sans"/>
                <a:sym typeface="Open Sans"/>
              </a:rPr>
              <a:t>qualité</a:t>
            </a:r>
            <a:r>
              <a:rPr lang="en-US" baseline="0" dirty="0">
                <a:solidFill>
                  <a:srgbClr val="000000"/>
                </a:solidFill>
                <a:ea typeface="Open Sans"/>
                <a:cs typeface="Open Sans"/>
                <a:sym typeface="Open Sans"/>
              </a:rPr>
              <a:t> : </a:t>
            </a:r>
            <a:r>
              <a:rPr lang="en-US" baseline="0" dirty="0" err="1">
                <a:solidFill>
                  <a:srgbClr val="000000"/>
                </a:solidFill>
                <a:ea typeface="Open Sans"/>
                <a:cs typeface="Open Sans"/>
                <a:sym typeface="Open Sans"/>
              </a:rPr>
              <a:t>une</a:t>
            </a:r>
            <a:r>
              <a:rPr lang="en-US" baseline="0" dirty="0">
                <a:solidFill>
                  <a:srgbClr val="000000"/>
                </a:solidFill>
                <a:ea typeface="Open Sans"/>
                <a:cs typeface="Open Sans"/>
                <a:sym typeface="Open Sans"/>
              </a:rPr>
              <a:t> </a:t>
            </a:r>
            <a:r>
              <a:rPr lang="en-US" baseline="0" dirty="0" err="1">
                <a:solidFill>
                  <a:srgbClr val="000000"/>
                </a:solidFill>
                <a:ea typeface="Open Sans"/>
                <a:cs typeface="Open Sans"/>
                <a:sym typeface="Open Sans"/>
              </a:rPr>
              <a:t>nette</a:t>
            </a:r>
            <a:r>
              <a:rPr lang="en-US" baseline="0" dirty="0">
                <a:solidFill>
                  <a:srgbClr val="000000"/>
                </a:solidFill>
                <a:ea typeface="Open Sans"/>
                <a:cs typeface="Open Sans"/>
                <a:sym typeface="Open Sans"/>
              </a:rPr>
              <a:t> augmentation entre 2010 et 2020 des exploitations </a:t>
            </a:r>
            <a:r>
              <a:rPr lang="en-US" baseline="0" dirty="0" err="1">
                <a:solidFill>
                  <a:srgbClr val="000000"/>
                </a:solidFill>
                <a:ea typeface="Open Sans"/>
                <a:cs typeface="Open Sans"/>
                <a:sym typeface="Open Sans"/>
              </a:rPr>
              <a:t>en</a:t>
            </a:r>
            <a:r>
              <a:rPr lang="en-US" baseline="0" dirty="0">
                <a:solidFill>
                  <a:srgbClr val="000000"/>
                </a:solidFill>
                <a:ea typeface="Open Sans"/>
                <a:cs typeface="Open Sans"/>
                <a:sym typeface="Open Sans"/>
              </a:rPr>
              <a:t> agriculture </a:t>
            </a:r>
            <a:r>
              <a:rPr lang="en-US" baseline="0" dirty="0" err="1">
                <a:solidFill>
                  <a:srgbClr val="000000"/>
                </a:solidFill>
                <a:ea typeface="Open Sans"/>
                <a:cs typeface="Open Sans"/>
                <a:sym typeface="Open Sans"/>
              </a:rPr>
              <a:t>biologique</a:t>
            </a:r>
            <a:endParaRPr lang="en-US" dirty="0">
              <a:solidFill>
                <a:srgbClr val="000000"/>
              </a:solidFill>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a typeface="Open Sans"/>
                <a:cs typeface="Open Sans"/>
                <a:sym typeface="Open Sans"/>
              </a:rPr>
              <a:t>Transformation à la </a:t>
            </a:r>
            <a:r>
              <a:rPr lang="en-US" dirty="0" err="1">
                <a:solidFill>
                  <a:srgbClr val="000000"/>
                </a:solidFill>
                <a:ea typeface="Open Sans"/>
                <a:cs typeface="Open Sans"/>
                <a:sym typeface="Open Sans"/>
              </a:rPr>
              <a:t>ferme</a:t>
            </a:r>
            <a:r>
              <a:rPr lang="en-US" dirty="0">
                <a:solidFill>
                  <a:srgbClr val="000000"/>
                </a:solidFill>
                <a:ea typeface="Open Sans"/>
                <a:cs typeface="Open Sans"/>
                <a:sym typeface="Open Sans"/>
              </a:rPr>
              <a:t> : </a:t>
            </a:r>
            <a:r>
              <a:rPr lang="en-US" dirty="0" err="1">
                <a:solidFill>
                  <a:srgbClr val="000000"/>
                </a:solidFill>
                <a:ea typeface="Open Sans"/>
                <a:cs typeface="Open Sans"/>
                <a:sym typeface="Open Sans"/>
              </a:rPr>
              <a:t>une</a:t>
            </a:r>
            <a:r>
              <a:rPr lang="en-US" dirty="0">
                <a:solidFill>
                  <a:srgbClr val="000000"/>
                </a:solidFill>
                <a:ea typeface="Open Sans"/>
                <a:cs typeface="Open Sans"/>
                <a:sym typeface="Open Sans"/>
              </a:rPr>
              <a:t> </a:t>
            </a:r>
            <a:r>
              <a:rPr lang="en-US" dirty="0" err="1">
                <a:solidFill>
                  <a:srgbClr val="000000"/>
                </a:solidFill>
                <a:ea typeface="Open Sans"/>
                <a:cs typeface="Open Sans"/>
                <a:sym typeface="Open Sans"/>
              </a:rPr>
              <a:t>nette</a:t>
            </a:r>
            <a:r>
              <a:rPr lang="en-US" dirty="0">
                <a:solidFill>
                  <a:srgbClr val="000000"/>
                </a:solidFill>
                <a:ea typeface="Open Sans"/>
                <a:cs typeface="Open Sans"/>
                <a:sym typeface="Open Sans"/>
              </a:rPr>
              <a:t> augmentation</a:t>
            </a:r>
            <a:r>
              <a:rPr lang="en-US" baseline="0" dirty="0">
                <a:solidFill>
                  <a:srgbClr val="000000"/>
                </a:solidFill>
                <a:ea typeface="Open Sans"/>
                <a:cs typeface="Open Sans"/>
                <a:sym typeface="Open Sans"/>
              </a:rPr>
              <a:t> </a:t>
            </a:r>
            <a:r>
              <a:rPr lang="en-US" baseline="0" dirty="0" err="1">
                <a:solidFill>
                  <a:srgbClr val="000000"/>
                </a:solidFill>
                <a:ea typeface="Open Sans"/>
                <a:cs typeface="Open Sans"/>
                <a:sym typeface="Open Sans"/>
              </a:rPr>
              <a:t>depuis</a:t>
            </a:r>
            <a:r>
              <a:rPr lang="en-US" baseline="0" dirty="0">
                <a:solidFill>
                  <a:srgbClr val="000000"/>
                </a:solidFill>
                <a:ea typeface="Open Sans"/>
                <a:cs typeface="Open Sans"/>
                <a:sym typeface="Open Sans"/>
              </a:rPr>
              <a:t> 2010 (+ 87%)</a:t>
            </a:r>
            <a:endParaRPr lang="en-US" dirty="0">
              <a:solidFill>
                <a:srgbClr val="000000"/>
              </a:solidFill>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a typeface="Open Sans"/>
                <a:cs typeface="Open Sans"/>
                <a:sym typeface="Open Sans"/>
              </a:rPr>
              <a:t>-30% des </a:t>
            </a:r>
            <a:r>
              <a:rPr lang="en-US" dirty="0" err="1">
                <a:solidFill>
                  <a:srgbClr val="000000"/>
                </a:solidFill>
                <a:ea typeface="Open Sans"/>
                <a:cs typeface="Open Sans"/>
                <a:sym typeface="Open Sans"/>
              </a:rPr>
              <a:t>élevages</a:t>
            </a:r>
            <a:r>
              <a:rPr lang="en-US" dirty="0">
                <a:solidFill>
                  <a:srgbClr val="000000"/>
                </a:solidFill>
                <a:ea typeface="Open Sans"/>
                <a:cs typeface="Open Sans"/>
                <a:sym typeface="Open Sans"/>
              </a:rPr>
              <a:t> </a:t>
            </a:r>
            <a:r>
              <a:rPr lang="en-US" dirty="0" err="1">
                <a:solidFill>
                  <a:srgbClr val="000000"/>
                </a:solidFill>
                <a:ea typeface="Open Sans"/>
                <a:cs typeface="Open Sans"/>
                <a:sym typeface="Open Sans"/>
              </a:rPr>
              <a:t>laitiers</a:t>
            </a:r>
            <a:r>
              <a:rPr lang="en-US" dirty="0">
                <a:solidFill>
                  <a:srgbClr val="000000"/>
                </a:solidFill>
                <a:ea typeface="Open Sans"/>
                <a:cs typeface="Open Sans"/>
                <a:sym typeface="Open Sans"/>
              </a:rPr>
              <a:t> </a:t>
            </a:r>
            <a:r>
              <a:rPr lang="en-US" dirty="0" err="1">
                <a:solidFill>
                  <a:srgbClr val="000000"/>
                </a:solidFill>
                <a:ea typeface="Open Sans"/>
                <a:cs typeface="Open Sans"/>
                <a:sym typeface="Open Sans"/>
              </a:rPr>
              <a:t>pyrénéens</a:t>
            </a:r>
            <a:r>
              <a:rPr lang="en-US" dirty="0">
                <a:solidFill>
                  <a:srgbClr val="000000"/>
                </a:solidFill>
                <a:ea typeface="Open Sans"/>
                <a:cs typeface="Open Sans"/>
                <a:sym typeface="Open Sans"/>
              </a:rPr>
              <a:t> </a:t>
            </a:r>
            <a:r>
              <a:rPr lang="en-US" dirty="0" err="1">
                <a:solidFill>
                  <a:srgbClr val="000000"/>
                </a:solidFill>
                <a:ea typeface="Open Sans"/>
                <a:cs typeface="Open Sans"/>
                <a:sym typeface="Open Sans"/>
              </a:rPr>
              <a:t>transforment</a:t>
            </a:r>
            <a:r>
              <a:rPr lang="en-US" dirty="0">
                <a:solidFill>
                  <a:srgbClr val="000000"/>
                </a:solidFill>
                <a:ea typeface="Open Sans"/>
                <a:cs typeface="Open Sans"/>
                <a:sym typeface="Open Sans"/>
              </a:rPr>
              <a:t> </a:t>
            </a:r>
            <a:r>
              <a:rPr lang="en-US" dirty="0" err="1">
                <a:solidFill>
                  <a:srgbClr val="000000"/>
                </a:solidFill>
                <a:ea typeface="Open Sans"/>
                <a:cs typeface="Open Sans"/>
                <a:sym typeface="Open Sans"/>
              </a:rPr>
              <a:t>leur</a:t>
            </a:r>
            <a:r>
              <a:rPr lang="en-US" dirty="0">
                <a:solidFill>
                  <a:srgbClr val="000000"/>
                </a:solidFill>
                <a:ea typeface="Open Sans"/>
                <a:cs typeface="Open Sans"/>
                <a:sym typeface="Open Sans"/>
              </a:rPr>
              <a:t> </a:t>
            </a:r>
            <a:r>
              <a:rPr lang="en-US" dirty="0" err="1">
                <a:solidFill>
                  <a:srgbClr val="000000"/>
                </a:solidFill>
                <a:ea typeface="Open Sans"/>
                <a:cs typeface="Open Sans"/>
                <a:sym typeface="Open Sans"/>
              </a:rPr>
              <a:t>lait</a:t>
            </a:r>
            <a:r>
              <a:rPr lang="en-US" dirty="0">
                <a:solidFill>
                  <a:srgbClr val="000000"/>
                </a:solidFill>
                <a:ea typeface="Open Sans"/>
                <a:cs typeface="Open Sans"/>
                <a:sym typeface="Open Sans"/>
              </a:rPr>
              <a:t> à la </a:t>
            </a:r>
            <a:r>
              <a:rPr lang="en-US" dirty="0" err="1">
                <a:solidFill>
                  <a:srgbClr val="000000"/>
                </a:solidFill>
                <a:ea typeface="Open Sans"/>
                <a:cs typeface="Open Sans"/>
                <a:sym typeface="Open Sans"/>
              </a:rPr>
              <a:t>ferme</a:t>
            </a:r>
            <a:r>
              <a:rPr lang="en-US" dirty="0">
                <a:solidFill>
                  <a:srgbClr val="000000"/>
                </a:solidFill>
                <a:ea typeface="Open Sans"/>
                <a:cs typeface="Open Sans"/>
                <a:sym typeface="Open Sans"/>
              </a:rPr>
              <a:t> et 35 % </a:t>
            </a:r>
            <a:r>
              <a:rPr lang="en-US" dirty="0" err="1">
                <a:solidFill>
                  <a:srgbClr val="000000"/>
                </a:solidFill>
                <a:ea typeface="Open Sans"/>
                <a:cs typeface="Open Sans"/>
                <a:sym typeface="Open Sans"/>
              </a:rPr>
              <a:t>commercialisent</a:t>
            </a:r>
            <a:r>
              <a:rPr lang="en-US" dirty="0">
                <a:solidFill>
                  <a:srgbClr val="000000"/>
                </a:solidFill>
                <a:ea typeface="Open Sans"/>
                <a:cs typeface="Open Sans"/>
                <a:sym typeface="Open Sans"/>
              </a:rPr>
              <a:t> à la </a:t>
            </a:r>
            <a:r>
              <a:rPr lang="en-US" dirty="0" err="1">
                <a:solidFill>
                  <a:srgbClr val="000000"/>
                </a:solidFill>
                <a:ea typeface="Open Sans"/>
                <a:cs typeface="Open Sans"/>
                <a:sym typeface="Open Sans"/>
              </a:rPr>
              <a:t>ferme</a:t>
            </a:r>
            <a:r>
              <a:rPr lang="en-US" dirty="0">
                <a:solidFill>
                  <a:srgbClr val="000000"/>
                </a:solidFill>
                <a:ea typeface="Open Sans"/>
                <a:cs typeface="Open Sans"/>
                <a:sym typeface="Open Sans"/>
              </a:rPr>
              <a:t> tout </a:t>
            </a:r>
            <a:r>
              <a:rPr lang="en-US" dirty="0" err="1">
                <a:solidFill>
                  <a:srgbClr val="000000"/>
                </a:solidFill>
                <a:ea typeface="Open Sans"/>
                <a:cs typeface="Open Sans"/>
                <a:sym typeface="Open Sans"/>
              </a:rPr>
              <a:t>ou</a:t>
            </a:r>
            <a:r>
              <a:rPr lang="en-US" dirty="0">
                <a:solidFill>
                  <a:srgbClr val="000000"/>
                </a:solidFill>
                <a:ea typeface="Open Sans"/>
                <a:cs typeface="Open Sans"/>
                <a:sym typeface="Open Sans"/>
              </a:rPr>
              <a:t> </a:t>
            </a:r>
            <a:r>
              <a:rPr lang="en-US" dirty="0" err="1">
                <a:solidFill>
                  <a:srgbClr val="000000"/>
                </a:solidFill>
                <a:ea typeface="Open Sans"/>
                <a:cs typeface="Open Sans"/>
                <a:sym typeface="Open Sans"/>
              </a:rPr>
              <a:t>partie</a:t>
            </a:r>
            <a:r>
              <a:rPr lang="en-US" dirty="0">
                <a:solidFill>
                  <a:srgbClr val="000000"/>
                </a:solidFill>
                <a:ea typeface="Open Sans"/>
                <a:cs typeface="Open Sans"/>
                <a:sym typeface="Open Sans"/>
              </a:rPr>
              <a:t> de </a:t>
            </a:r>
            <a:r>
              <a:rPr lang="en-US" dirty="0" err="1">
                <a:solidFill>
                  <a:srgbClr val="000000"/>
                </a:solidFill>
                <a:ea typeface="Open Sans"/>
                <a:cs typeface="Open Sans"/>
                <a:sym typeface="Open Sans"/>
              </a:rPr>
              <a:t>leurs</a:t>
            </a:r>
            <a:r>
              <a:rPr lang="en-US" dirty="0">
                <a:solidFill>
                  <a:srgbClr val="000000"/>
                </a:solidFill>
                <a:ea typeface="Open Sans"/>
                <a:cs typeface="Open Sans"/>
                <a:sym typeface="Open Sans"/>
              </a:rPr>
              <a:t> </a:t>
            </a:r>
            <a:r>
              <a:rPr lang="en-US" dirty="0" err="1">
                <a:solidFill>
                  <a:srgbClr val="000000"/>
                </a:solidFill>
                <a:ea typeface="Open Sans"/>
                <a:cs typeface="Open Sans"/>
                <a:sym typeface="Open Sans"/>
              </a:rPr>
              <a:t>produits</a:t>
            </a:r>
            <a:endParaRPr lang="en-US" dirty="0">
              <a:solidFill>
                <a:srgbClr val="000000"/>
              </a:solidFill>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a typeface="Open Sans"/>
                <a:cs typeface="Open Sans"/>
                <a:sym typeface="Open Sans"/>
              </a:rPr>
              <a:t>-60% des exploitation de fruits </a:t>
            </a:r>
            <a:r>
              <a:rPr lang="en-US" dirty="0" err="1">
                <a:solidFill>
                  <a:srgbClr val="000000"/>
                </a:solidFill>
                <a:ea typeface="Open Sans"/>
                <a:cs typeface="Open Sans"/>
                <a:sym typeface="Open Sans"/>
              </a:rPr>
              <a:t>ou</a:t>
            </a:r>
            <a:r>
              <a:rPr lang="en-US" dirty="0">
                <a:solidFill>
                  <a:srgbClr val="000000"/>
                </a:solidFill>
                <a:ea typeface="Open Sans"/>
                <a:cs typeface="Open Sans"/>
                <a:sym typeface="Open Sans"/>
              </a:rPr>
              <a:t> legumes </a:t>
            </a:r>
            <a:r>
              <a:rPr lang="en-US" dirty="0" err="1">
                <a:solidFill>
                  <a:srgbClr val="000000"/>
                </a:solidFill>
                <a:ea typeface="Open Sans"/>
                <a:cs typeface="Open Sans"/>
                <a:sym typeface="Open Sans"/>
              </a:rPr>
              <a:t>tranforment</a:t>
            </a:r>
            <a:r>
              <a:rPr lang="en-US" dirty="0">
                <a:solidFill>
                  <a:srgbClr val="000000"/>
                </a:solidFill>
                <a:ea typeface="Open Sans"/>
                <a:cs typeface="Open Sans"/>
                <a:sym typeface="Open Sans"/>
              </a:rPr>
              <a:t> à la </a:t>
            </a:r>
            <a:r>
              <a:rPr lang="en-US" dirty="0" err="1">
                <a:solidFill>
                  <a:srgbClr val="000000"/>
                </a:solidFill>
                <a:ea typeface="Open Sans"/>
                <a:cs typeface="Open Sans"/>
                <a:sym typeface="Open Sans"/>
              </a:rPr>
              <a:t>ferme</a:t>
            </a:r>
            <a:endParaRPr lang="en-US" dirty="0">
              <a:solidFill>
                <a:srgbClr val="000000"/>
              </a:solidFill>
              <a:ea typeface="Open Sans"/>
              <a:cs typeface="Open Sans"/>
              <a:sym typeface="Open Sans"/>
            </a:endParaRPr>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FDEDBE10-BFB9-4644-9D6E-815F6ABB1CBF}" type="slidenum">
              <a:rPr lang="fr-FR" smtClean="0"/>
              <a:t>6</a:t>
            </a:fld>
            <a:endParaRPr lang="fr-FR"/>
          </a:p>
        </p:txBody>
      </p:sp>
    </p:spTree>
    <p:extLst>
      <p:ext uri="{BB962C8B-B14F-4D97-AF65-F5344CB8AC3E}">
        <p14:creationId xmlns:p14="http://schemas.microsoft.com/office/powerpoint/2010/main" val="4200462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(4 min) Qu’est ce qu’une chaine de valeur</a:t>
            </a:r>
            <a:r>
              <a:rPr lang="fr-FR" baseline="0" dirty="0"/>
              <a:t> agricole ?</a:t>
            </a:r>
          </a:p>
          <a:p>
            <a:r>
              <a:rPr lang="fr-FR" dirty="0"/>
              <a:t>les différentes parties prenantes et opérations tout au long de la chaine de production qui font passer de la matière première à un produit fini, et à chaque stade une valeur est ajoutée au produit = tout cela est une filière.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Une filière c’est l’ensemble des activités complémentaires qui concourent, d’amont en aval à la réalisation d’un produit fini.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L’un des enjeux principal est de pouvoir conserver ou structurer des activités pour que l’ensemble des opérations de la chaine de valeur puisse</a:t>
            </a:r>
            <a:r>
              <a:rPr lang="fr-FR" baseline="0" dirty="0"/>
              <a:t> etre réalisé sur le territoire, et que les retombées économiques profitent aux différents acteurs.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L’elevage bovin viande y fait fasse par exemple à partir de l’étape même de production et de finition des animaux car la grande majorité des animaux sont exportés vers l’Italie et l’Espagne pour y etre ensuite engraissés puis abattus.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a:t>En </a:t>
            </a:r>
            <a:r>
              <a:rPr lang="fr-FR" baseline="0" dirty="0"/>
              <a:t>terme de transformation, la présence d’outils structurants sur les territoires est aussi essentielle. C’est le cas des abattoirs de proximité, avec de petits tonnages mais qui permettent de faire vivre les territoires (</a:t>
            </a:r>
            <a:r>
              <a:rPr lang="fr-FR" baseline="0" dirty="0" err="1"/>
              <a:t>Eric</a:t>
            </a:r>
            <a:r>
              <a:rPr lang="fr-FR" baseline="0" dirty="0"/>
              <a:t> </a:t>
            </a:r>
            <a:r>
              <a:rPr lang="fr-FR" baseline="0" dirty="0" err="1"/>
              <a:t>Barnay</a:t>
            </a:r>
            <a:r>
              <a:rPr lang="fr-FR" baseline="0" dirty="0"/>
              <a:t>, directeur de l’abattoir de Saint Gaudens pourra développer le sujet tout à l’heure)</a:t>
            </a:r>
            <a:endParaRPr lang="fr-FR" dirty="0"/>
          </a:p>
          <a:p>
            <a:endParaRPr lang="fr-FR" baseline="0" dirty="0"/>
          </a:p>
          <a:p>
            <a:pPr marL="0" indent="0">
              <a:buFontTx/>
              <a:buNone/>
            </a:pPr>
            <a:r>
              <a:rPr lang="fr-FR" baseline="0" dirty="0"/>
              <a:t>De plus, à chaque étape des choix peuvent etre réalisés pour apporter une valeur ajoutée spécifique au produit,</a:t>
            </a:r>
          </a:p>
          <a:p>
            <a:pPr marL="0" indent="0">
              <a:buFontTx/>
              <a:buNone/>
            </a:pPr>
            <a:r>
              <a:rPr lang="fr-FR" baseline="0" dirty="0"/>
              <a:t>Par exemple, des SIQO dont AOP et AB avec </a:t>
            </a:r>
            <a:r>
              <a:rPr lang="fr-FR" baseline="0" dirty="0" err="1"/>
              <a:t>CdC</a:t>
            </a:r>
            <a:r>
              <a:rPr lang="fr-FR" baseline="0" dirty="0"/>
              <a:t> sur les modes de production et transfo – ce sera discuté avec l’exemple du porc noir de Bigorre, ou des marques territoriale sur tout ou partie de la chaine de valeur – comme la marque </a:t>
            </a:r>
            <a:r>
              <a:rPr lang="fr-FR" baseline="0" dirty="0" err="1"/>
              <a:t>Noù</a:t>
            </a:r>
            <a:r>
              <a:rPr lang="fr-FR" baseline="0" dirty="0"/>
              <a:t> dont nous parlera Stéphanie Tetrel, …</a:t>
            </a:r>
          </a:p>
          <a:p>
            <a:pPr marL="0" indent="0">
              <a:buFontTx/>
              <a:buNone/>
            </a:pPr>
            <a:endParaRPr lang="fr-FR" baseline="0" dirty="0"/>
          </a:p>
          <a:p>
            <a:pPr marL="0" indent="0">
              <a:buFontTx/>
              <a:buNone/>
            </a:pPr>
            <a:r>
              <a:rPr lang="fr-FR" baseline="0" dirty="0"/>
              <a:t>Des structures diverses peuvent assurer chaque étape (par exemple la transformation, peut etre réalisée à la ferme au niveau individuel – et Jean –Louis Cazaubon pourra nous partager son expérience, collectivement sur des ateliers collectifs comme les Jardins de la Haute Vallée de l’Aude, par des structures indépendantes travaillant à façon, ou rachetant le produit… </a:t>
            </a:r>
          </a:p>
          <a:p>
            <a:pPr marL="0" indent="0">
              <a:buFontTx/>
              <a:buNone/>
            </a:pPr>
            <a:endParaRPr lang="fr-FR" baseline="0" dirty="0"/>
          </a:p>
          <a:p>
            <a:pPr marL="0" indent="0">
              <a:buFontTx/>
              <a:buNone/>
            </a:pPr>
            <a:r>
              <a:rPr lang="fr-FR" baseline="0" dirty="0"/>
              <a:t>Et enfin, les choix de commercialisation aussi peuvent conditionner la valeur ajoutée au produit (en fonction des segments de marché, mais aussi selon le type de produit fini vendu – Sabine Barra pourra à ce sujet développer tout a l’heure les stratégies mises en place à Saveur des Pyrénées)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Conclusion: des filières qui doivent s’adapter</a:t>
            </a:r>
            <a:r>
              <a:rPr lang="fr-FR" baseline="0" dirty="0"/>
              <a:t> aux contextes territoriaux et qui peuvent présenter des types d’organisation variées, mais la présence d’outils structurants (not. abattoirs) sur les territoires est essentielle pour pérenniser l’ensemble de la chaine de valeur sur les territoires.</a:t>
            </a:r>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FDEDBE10-BFB9-4644-9D6E-815F6ABB1CBF}" type="slidenum">
              <a:rPr lang="fr-FR" smtClean="0"/>
              <a:t>7</a:t>
            </a:fld>
            <a:endParaRPr lang="fr-FR"/>
          </a:p>
        </p:txBody>
      </p:sp>
    </p:spTree>
    <p:extLst>
      <p:ext uri="{BB962C8B-B14F-4D97-AF65-F5344CB8AC3E}">
        <p14:creationId xmlns:p14="http://schemas.microsoft.com/office/powerpoint/2010/main" val="2977357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B325C2-3214-6883-4028-47166A595A3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34177E3-C6D2-B710-0254-88E4BE8265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CE712BF-10D8-B6F7-2138-A146D1990B33}"/>
              </a:ext>
            </a:extLst>
          </p:cNvPr>
          <p:cNvSpPr>
            <a:spLocks noGrp="1"/>
          </p:cNvSpPr>
          <p:nvPr>
            <p:ph type="dt" sz="half" idx="10"/>
          </p:nvPr>
        </p:nvSpPr>
        <p:spPr/>
        <p:txBody>
          <a:bodyPr/>
          <a:lstStyle/>
          <a:p>
            <a:fld id="{BEF4AD80-AB72-46B4-B98C-A4BCBBA752EA}" type="datetimeFigureOut">
              <a:rPr lang="fr-FR" smtClean="0"/>
              <a:t>16/09/2024</a:t>
            </a:fld>
            <a:endParaRPr lang="fr-FR"/>
          </a:p>
        </p:txBody>
      </p:sp>
      <p:sp>
        <p:nvSpPr>
          <p:cNvPr id="5" name="Espace réservé du pied de page 4">
            <a:extLst>
              <a:ext uri="{FF2B5EF4-FFF2-40B4-BE49-F238E27FC236}">
                <a16:creationId xmlns:a16="http://schemas.microsoft.com/office/drawing/2014/main" id="{EBF20C01-40C0-CA84-74F3-655DA88E3F6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8E0264C-0B0F-CFE8-067A-D432B418C46D}"/>
              </a:ext>
            </a:extLst>
          </p:cNvPr>
          <p:cNvSpPr>
            <a:spLocks noGrp="1"/>
          </p:cNvSpPr>
          <p:nvPr>
            <p:ph type="sldNum" sz="quarter" idx="12"/>
          </p:nvPr>
        </p:nvSpPr>
        <p:spPr/>
        <p:txBody>
          <a:bodyPr/>
          <a:lstStyle/>
          <a:p>
            <a:fld id="{D5424F0D-52A7-4203-8368-03D64DD38A74}" type="slidenum">
              <a:rPr lang="fr-FR" smtClean="0"/>
              <a:t>‹N°›</a:t>
            </a:fld>
            <a:endParaRPr lang="fr-FR"/>
          </a:p>
        </p:txBody>
      </p:sp>
    </p:spTree>
    <p:extLst>
      <p:ext uri="{BB962C8B-B14F-4D97-AF65-F5344CB8AC3E}">
        <p14:creationId xmlns:p14="http://schemas.microsoft.com/office/powerpoint/2010/main" val="135411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19724A-BCAE-BD59-7655-11A7BE64F3F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3BAAAAA-6741-B22A-1CDD-1EC6E9D6D25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09E66ED-CA77-EE22-483B-A6F1D11860D9}"/>
              </a:ext>
            </a:extLst>
          </p:cNvPr>
          <p:cNvSpPr>
            <a:spLocks noGrp="1"/>
          </p:cNvSpPr>
          <p:nvPr>
            <p:ph type="dt" sz="half" idx="10"/>
          </p:nvPr>
        </p:nvSpPr>
        <p:spPr/>
        <p:txBody>
          <a:bodyPr/>
          <a:lstStyle/>
          <a:p>
            <a:fld id="{BEF4AD80-AB72-46B4-B98C-A4BCBBA752EA}" type="datetimeFigureOut">
              <a:rPr lang="fr-FR" smtClean="0"/>
              <a:t>16/09/2024</a:t>
            </a:fld>
            <a:endParaRPr lang="fr-FR"/>
          </a:p>
        </p:txBody>
      </p:sp>
      <p:sp>
        <p:nvSpPr>
          <p:cNvPr id="5" name="Espace réservé du pied de page 4">
            <a:extLst>
              <a:ext uri="{FF2B5EF4-FFF2-40B4-BE49-F238E27FC236}">
                <a16:creationId xmlns:a16="http://schemas.microsoft.com/office/drawing/2014/main" id="{504FAF6C-8E28-FFAA-7B2F-F833D408AB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4DF4F91-1117-4081-FF95-D14AA9C83546}"/>
              </a:ext>
            </a:extLst>
          </p:cNvPr>
          <p:cNvSpPr>
            <a:spLocks noGrp="1"/>
          </p:cNvSpPr>
          <p:nvPr>
            <p:ph type="sldNum" sz="quarter" idx="12"/>
          </p:nvPr>
        </p:nvSpPr>
        <p:spPr/>
        <p:txBody>
          <a:bodyPr/>
          <a:lstStyle/>
          <a:p>
            <a:fld id="{D5424F0D-52A7-4203-8368-03D64DD38A74}" type="slidenum">
              <a:rPr lang="fr-FR" smtClean="0"/>
              <a:t>‹N°›</a:t>
            </a:fld>
            <a:endParaRPr lang="fr-FR"/>
          </a:p>
        </p:txBody>
      </p:sp>
    </p:spTree>
    <p:extLst>
      <p:ext uri="{BB962C8B-B14F-4D97-AF65-F5344CB8AC3E}">
        <p14:creationId xmlns:p14="http://schemas.microsoft.com/office/powerpoint/2010/main" val="351427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510E469-0DE6-E97B-BF95-BFBD95F87B9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483C9A0-F7E9-E29B-0A03-A7C734C18D3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4266E3-277E-F070-D59C-F7F28DE8894C}"/>
              </a:ext>
            </a:extLst>
          </p:cNvPr>
          <p:cNvSpPr>
            <a:spLocks noGrp="1"/>
          </p:cNvSpPr>
          <p:nvPr>
            <p:ph type="dt" sz="half" idx="10"/>
          </p:nvPr>
        </p:nvSpPr>
        <p:spPr/>
        <p:txBody>
          <a:bodyPr/>
          <a:lstStyle/>
          <a:p>
            <a:fld id="{BEF4AD80-AB72-46B4-B98C-A4BCBBA752EA}" type="datetimeFigureOut">
              <a:rPr lang="fr-FR" smtClean="0"/>
              <a:t>16/09/2024</a:t>
            </a:fld>
            <a:endParaRPr lang="fr-FR"/>
          </a:p>
        </p:txBody>
      </p:sp>
      <p:sp>
        <p:nvSpPr>
          <p:cNvPr id="5" name="Espace réservé du pied de page 4">
            <a:extLst>
              <a:ext uri="{FF2B5EF4-FFF2-40B4-BE49-F238E27FC236}">
                <a16:creationId xmlns:a16="http://schemas.microsoft.com/office/drawing/2014/main" id="{B26C910E-B9AA-DF37-4400-F80605F6C9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F6A185C-C03E-CBF9-077C-44D6D64FF82F}"/>
              </a:ext>
            </a:extLst>
          </p:cNvPr>
          <p:cNvSpPr>
            <a:spLocks noGrp="1"/>
          </p:cNvSpPr>
          <p:nvPr>
            <p:ph type="sldNum" sz="quarter" idx="12"/>
          </p:nvPr>
        </p:nvSpPr>
        <p:spPr/>
        <p:txBody>
          <a:bodyPr/>
          <a:lstStyle/>
          <a:p>
            <a:fld id="{D5424F0D-52A7-4203-8368-03D64DD38A74}" type="slidenum">
              <a:rPr lang="fr-FR" smtClean="0"/>
              <a:t>‹N°›</a:t>
            </a:fld>
            <a:endParaRPr lang="fr-FR"/>
          </a:p>
        </p:txBody>
      </p:sp>
    </p:spTree>
    <p:extLst>
      <p:ext uri="{BB962C8B-B14F-4D97-AF65-F5344CB8AC3E}">
        <p14:creationId xmlns:p14="http://schemas.microsoft.com/office/powerpoint/2010/main" val="4061144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948BF6-10EA-7792-CB5D-3B1DB462F35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3200A5B-CA8F-271C-5FE4-6BE2AAEE5B1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8DF516-0D9F-D65A-6826-44C66183E5E8}"/>
              </a:ext>
            </a:extLst>
          </p:cNvPr>
          <p:cNvSpPr>
            <a:spLocks noGrp="1"/>
          </p:cNvSpPr>
          <p:nvPr>
            <p:ph type="dt" sz="half" idx="10"/>
          </p:nvPr>
        </p:nvSpPr>
        <p:spPr/>
        <p:txBody>
          <a:bodyPr/>
          <a:lstStyle/>
          <a:p>
            <a:fld id="{BEF4AD80-AB72-46B4-B98C-A4BCBBA752EA}" type="datetimeFigureOut">
              <a:rPr lang="fr-FR" smtClean="0"/>
              <a:t>16/09/2024</a:t>
            </a:fld>
            <a:endParaRPr lang="fr-FR"/>
          </a:p>
        </p:txBody>
      </p:sp>
      <p:sp>
        <p:nvSpPr>
          <p:cNvPr id="5" name="Espace réservé du pied de page 4">
            <a:extLst>
              <a:ext uri="{FF2B5EF4-FFF2-40B4-BE49-F238E27FC236}">
                <a16:creationId xmlns:a16="http://schemas.microsoft.com/office/drawing/2014/main" id="{0561CDAD-7D18-D603-73A0-EB27CBE721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C768B7-3F01-0C53-003A-0B12DA237EED}"/>
              </a:ext>
            </a:extLst>
          </p:cNvPr>
          <p:cNvSpPr>
            <a:spLocks noGrp="1"/>
          </p:cNvSpPr>
          <p:nvPr>
            <p:ph type="sldNum" sz="quarter" idx="12"/>
          </p:nvPr>
        </p:nvSpPr>
        <p:spPr/>
        <p:txBody>
          <a:bodyPr/>
          <a:lstStyle/>
          <a:p>
            <a:fld id="{D5424F0D-52A7-4203-8368-03D64DD38A74}" type="slidenum">
              <a:rPr lang="fr-FR" smtClean="0"/>
              <a:t>‹N°›</a:t>
            </a:fld>
            <a:endParaRPr lang="fr-FR"/>
          </a:p>
        </p:txBody>
      </p:sp>
    </p:spTree>
    <p:extLst>
      <p:ext uri="{BB962C8B-B14F-4D97-AF65-F5344CB8AC3E}">
        <p14:creationId xmlns:p14="http://schemas.microsoft.com/office/powerpoint/2010/main" val="277269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3A076C-4FCC-A511-ADC6-25455CD0893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7220410-9BDC-0C3B-6BEF-CAE5620AAB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C0B8992-FF6F-0B68-2695-1E9753623B28}"/>
              </a:ext>
            </a:extLst>
          </p:cNvPr>
          <p:cNvSpPr>
            <a:spLocks noGrp="1"/>
          </p:cNvSpPr>
          <p:nvPr>
            <p:ph type="dt" sz="half" idx="10"/>
          </p:nvPr>
        </p:nvSpPr>
        <p:spPr/>
        <p:txBody>
          <a:bodyPr/>
          <a:lstStyle/>
          <a:p>
            <a:fld id="{BEF4AD80-AB72-46B4-B98C-A4BCBBA752EA}" type="datetimeFigureOut">
              <a:rPr lang="fr-FR" smtClean="0"/>
              <a:t>16/09/2024</a:t>
            </a:fld>
            <a:endParaRPr lang="fr-FR"/>
          </a:p>
        </p:txBody>
      </p:sp>
      <p:sp>
        <p:nvSpPr>
          <p:cNvPr id="5" name="Espace réservé du pied de page 4">
            <a:extLst>
              <a:ext uri="{FF2B5EF4-FFF2-40B4-BE49-F238E27FC236}">
                <a16:creationId xmlns:a16="http://schemas.microsoft.com/office/drawing/2014/main" id="{15F74590-8492-0C29-A43A-0A9F59E92DB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BCBFF6-E58B-F3F3-BE43-DC5D408F0DFD}"/>
              </a:ext>
            </a:extLst>
          </p:cNvPr>
          <p:cNvSpPr>
            <a:spLocks noGrp="1"/>
          </p:cNvSpPr>
          <p:nvPr>
            <p:ph type="sldNum" sz="quarter" idx="12"/>
          </p:nvPr>
        </p:nvSpPr>
        <p:spPr/>
        <p:txBody>
          <a:bodyPr/>
          <a:lstStyle/>
          <a:p>
            <a:fld id="{D5424F0D-52A7-4203-8368-03D64DD38A74}" type="slidenum">
              <a:rPr lang="fr-FR" smtClean="0"/>
              <a:t>‹N°›</a:t>
            </a:fld>
            <a:endParaRPr lang="fr-FR"/>
          </a:p>
        </p:txBody>
      </p:sp>
    </p:spTree>
    <p:extLst>
      <p:ext uri="{BB962C8B-B14F-4D97-AF65-F5344CB8AC3E}">
        <p14:creationId xmlns:p14="http://schemas.microsoft.com/office/powerpoint/2010/main" val="4214615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32A198-B92A-F3E6-3A4B-86C88F7D60F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E1B35D0-F887-CBAA-F865-7EE43D821F7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ECFB758-8D6A-4A48-3CD5-66A51FF49B8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1D096D1-157F-DF6E-9732-21A6B050A2EC}"/>
              </a:ext>
            </a:extLst>
          </p:cNvPr>
          <p:cNvSpPr>
            <a:spLocks noGrp="1"/>
          </p:cNvSpPr>
          <p:nvPr>
            <p:ph type="dt" sz="half" idx="10"/>
          </p:nvPr>
        </p:nvSpPr>
        <p:spPr/>
        <p:txBody>
          <a:bodyPr/>
          <a:lstStyle/>
          <a:p>
            <a:fld id="{BEF4AD80-AB72-46B4-B98C-A4BCBBA752EA}" type="datetimeFigureOut">
              <a:rPr lang="fr-FR" smtClean="0"/>
              <a:t>16/09/2024</a:t>
            </a:fld>
            <a:endParaRPr lang="fr-FR"/>
          </a:p>
        </p:txBody>
      </p:sp>
      <p:sp>
        <p:nvSpPr>
          <p:cNvPr id="6" name="Espace réservé du pied de page 5">
            <a:extLst>
              <a:ext uri="{FF2B5EF4-FFF2-40B4-BE49-F238E27FC236}">
                <a16:creationId xmlns:a16="http://schemas.microsoft.com/office/drawing/2014/main" id="{234B3208-01A8-01BB-091C-EB84B09089F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971B386-E0F2-3397-8C23-0AEF18ADC411}"/>
              </a:ext>
            </a:extLst>
          </p:cNvPr>
          <p:cNvSpPr>
            <a:spLocks noGrp="1"/>
          </p:cNvSpPr>
          <p:nvPr>
            <p:ph type="sldNum" sz="quarter" idx="12"/>
          </p:nvPr>
        </p:nvSpPr>
        <p:spPr/>
        <p:txBody>
          <a:bodyPr/>
          <a:lstStyle/>
          <a:p>
            <a:fld id="{D5424F0D-52A7-4203-8368-03D64DD38A74}" type="slidenum">
              <a:rPr lang="fr-FR" smtClean="0"/>
              <a:t>‹N°›</a:t>
            </a:fld>
            <a:endParaRPr lang="fr-FR"/>
          </a:p>
        </p:txBody>
      </p:sp>
    </p:spTree>
    <p:extLst>
      <p:ext uri="{BB962C8B-B14F-4D97-AF65-F5344CB8AC3E}">
        <p14:creationId xmlns:p14="http://schemas.microsoft.com/office/powerpoint/2010/main" val="479880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4887A9-6381-3F81-90A3-76EFE0863A7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07D6FD5-6071-ECE8-A9DF-0D81CFABC2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66B0625-96E2-0335-CD97-B266D6D62F4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DA68C26-617C-C24F-FB02-9C8A3DE6B5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C5E48F2-2C11-42C5-8E60-6E892A1E3AB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6F83B0A-01C4-BC74-CA17-179BB030D4ED}"/>
              </a:ext>
            </a:extLst>
          </p:cNvPr>
          <p:cNvSpPr>
            <a:spLocks noGrp="1"/>
          </p:cNvSpPr>
          <p:nvPr>
            <p:ph type="dt" sz="half" idx="10"/>
          </p:nvPr>
        </p:nvSpPr>
        <p:spPr/>
        <p:txBody>
          <a:bodyPr/>
          <a:lstStyle/>
          <a:p>
            <a:fld id="{BEF4AD80-AB72-46B4-B98C-A4BCBBA752EA}" type="datetimeFigureOut">
              <a:rPr lang="fr-FR" smtClean="0"/>
              <a:t>16/09/2024</a:t>
            </a:fld>
            <a:endParaRPr lang="fr-FR"/>
          </a:p>
        </p:txBody>
      </p:sp>
      <p:sp>
        <p:nvSpPr>
          <p:cNvPr id="8" name="Espace réservé du pied de page 7">
            <a:extLst>
              <a:ext uri="{FF2B5EF4-FFF2-40B4-BE49-F238E27FC236}">
                <a16:creationId xmlns:a16="http://schemas.microsoft.com/office/drawing/2014/main" id="{DC44328B-41AD-EBD4-BF79-B2E7AF8E95E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F21BDF0-E92D-8B9F-20E0-63261D5EC98D}"/>
              </a:ext>
            </a:extLst>
          </p:cNvPr>
          <p:cNvSpPr>
            <a:spLocks noGrp="1"/>
          </p:cNvSpPr>
          <p:nvPr>
            <p:ph type="sldNum" sz="quarter" idx="12"/>
          </p:nvPr>
        </p:nvSpPr>
        <p:spPr/>
        <p:txBody>
          <a:bodyPr/>
          <a:lstStyle/>
          <a:p>
            <a:fld id="{D5424F0D-52A7-4203-8368-03D64DD38A74}" type="slidenum">
              <a:rPr lang="fr-FR" smtClean="0"/>
              <a:t>‹N°›</a:t>
            </a:fld>
            <a:endParaRPr lang="fr-FR"/>
          </a:p>
        </p:txBody>
      </p:sp>
    </p:spTree>
    <p:extLst>
      <p:ext uri="{BB962C8B-B14F-4D97-AF65-F5344CB8AC3E}">
        <p14:creationId xmlns:p14="http://schemas.microsoft.com/office/powerpoint/2010/main" val="269917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0C870C-896E-2268-EC5E-15DAD9C27C6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120C468-8C4F-F6CA-49FC-7B1A2977C398}"/>
              </a:ext>
            </a:extLst>
          </p:cNvPr>
          <p:cNvSpPr>
            <a:spLocks noGrp="1"/>
          </p:cNvSpPr>
          <p:nvPr>
            <p:ph type="dt" sz="half" idx="10"/>
          </p:nvPr>
        </p:nvSpPr>
        <p:spPr/>
        <p:txBody>
          <a:bodyPr/>
          <a:lstStyle/>
          <a:p>
            <a:fld id="{BEF4AD80-AB72-46B4-B98C-A4BCBBA752EA}" type="datetimeFigureOut">
              <a:rPr lang="fr-FR" smtClean="0"/>
              <a:t>16/09/2024</a:t>
            </a:fld>
            <a:endParaRPr lang="fr-FR"/>
          </a:p>
        </p:txBody>
      </p:sp>
      <p:sp>
        <p:nvSpPr>
          <p:cNvPr id="4" name="Espace réservé du pied de page 3">
            <a:extLst>
              <a:ext uri="{FF2B5EF4-FFF2-40B4-BE49-F238E27FC236}">
                <a16:creationId xmlns:a16="http://schemas.microsoft.com/office/drawing/2014/main" id="{89507DD8-CF79-9406-10ED-31FF60EB7EA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7D672AA-7320-CF01-38E6-A8B12DE138F6}"/>
              </a:ext>
            </a:extLst>
          </p:cNvPr>
          <p:cNvSpPr>
            <a:spLocks noGrp="1"/>
          </p:cNvSpPr>
          <p:nvPr>
            <p:ph type="sldNum" sz="quarter" idx="12"/>
          </p:nvPr>
        </p:nvSpPr>
        <p:spPr/>
        <p:txBody>
          <a:bodyPr/>
          <a:lstStyle/>
          <a:p>
            <a:fld id="{D5424F0D-52A7-4203-8368-03D64DD38A74}" type="slidenum">
              <a:rPr lang="fr-FR" smtClean="0"/>
              <a:t>‹N°›</a:t>
            </a:fld>
            <a:endParaRPr lang="fr-FR"/>
          </a:p>
        </p:txBody>
      </p:sp>
    </p:spTree>
    <p:extLst>
      <p:ext uri="{BB962C8B-B14F-4D97-AF65-F5344CB8AC3E}">
        <p14:creationId xmlns:p14="http://schemas.microsoft.com/office/powerpoint/2010/main" val="2514446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9F7A1F-0403-68DF-E653-545F14F5836F}"/>
              </a:ext>
            </a:extLst>
          </p:cNvPr>
          <p:cNvSpPr>
            <a:spLocks noGrp="1"/>
          </p:cNvSpPr>
          <p:nvPr>
            <p:ph type="dt" sz="half" idx="10"/>
          </p:nvPr>
        </p:nvSpPr>
        <p:spPr/>
        <p:txBody>
          <a:bodyPr/>
          <a:lstStyle/>
          <a:p>
            <a:fld id="{BEF4AD80-AB72-46B4-B98C-A4BCBBA752EA}" type="datetimeFigureOut">
              <a:rPr lang="fr-FR" smtClean="0"/>
              <a:t>16/09/2024</a:t>
            </a:fld>
            <a:endParaRPr lang="fr-FR"/>
          </a:p>
        </p:txBody>
      </p:sp>
      <p:sp>
        <p:nvSpPr>
          <p:cNvPr id="3" name="Espace réservé du pied de page 2">
            <a:extLst>
              <a:ext uri="{FF2B5EF4-FFF2-40B4-BE49-F238E27FC236}">
                <a16:creationId xmlns:a16="http://schemas.microsoft.com/office/drawing/2014/main" id="{8210A2CB-F7D1-8070-FAFB-BF53FA92DAA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9B7C13E-84EE-B49C-14B9-DA4AFAA35884}"/>
              </a:ext>
            </a:extLst>
          </p:cNvPr>
          <p:cNvSpPr>
            <a:spLocks noGrp="1"/>
          </p:cNvSpPr>
          <p:nvPr>
            <p:ph type="sldNum" sz="quarter" idx="12"/>
          </p:nvPr>
        </p:nvSpPr>
        <p:spPr/>
        <p:txBody>
          <a:bodyPr/>
          <a:lstStyle/>
          <a:p>
            <a:fld id="{D5424F0D-52A7-4203-8368-03D64DD38A74}" type="slidenum">
              <a:rPr lang="fr-FR" smtClean="0"/>
              <a:t>‹N°›</a:t>
            </a:fld>
            <a:endParaRPr lang="fr-FR"/>
          </a:p>
        </p:txBody>
      </p:sp>
    </p:spTree>
    <p:extLst>
      <p:ext uri="{BB962C8B-B14F-4D97-AF65-F5344CB8AC3E}">
        <p14:creationId xmlns:p14="http://schemas.microsoft.com/office/powerpoint/2010/main" val="283357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5D3E9B-9067-92FA-7E00-E78845E9EC9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DDDA698-AA14-F63C-B4EF-CAE3567D66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DBFDC7B-5E13-CAE9-203E-9540DE4774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A7A9A4D-77BB-402A-72A4-72702AF5CF6A}"/>
              </a:ext>
            </a:extLst>
          </p:cNvPr>
          <p:cNvSpPr>
            <a:spLocks noGrp="1"/>
          </p:cNvSpPr>
          <p:nvPr>
            <p:ph type="dt" sz="half" idx="10"/>
          </p:nvPr>
        </p:nvSpPr>
        <p:spPr/>
        <p:txBody>
          <a:bodyPr/>
          <a:lstStyle/>
          <a:p>
            <a:fld id="{BEF4AD80-AB72-46B4-B98C-A4BCBBA752EA}" type="datetimeFigureOut">
              <a:rPr lang="fr-FR" smtClean="0"/>
              <a:t>16/09/2024</a:t>
            </a:fld>
            <a:endParaRPr lang="fr-FR"/>
          </a:p>
        </p:txBody>
      </p:sp>
      <p:sp>
        <p:nvSpPr>
          <p:cNvPr id="6" name="Espace réservé du pied de page 5">
            <a:extLst>
              <a:ext uri="{FF2B5EF4-FFF2-40B4-BE49-F238E27FC236}">
                <a16:creationId xmlns:a16="http://schemas.microsoft.com/office/drawing/2014/main" id="{3686DA55-47C1-D7B5-0E17-885E10F9D90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7FFC8D0-F38C-17CE-CCFD-12C30B7659EB}"/>
              </a:ext>
            </a:extLst>
          </p:cNvPr>
          <p:cNvSpPr>
            <a:spLocks noGrp="1"/>
          </p:cNvSpPr>
          <p:nvPr>
            <p:ph type="sldNum" sz="quarter" idx="12"/>
          </p:nvPr>
        </p:nvSpPr>
        <p:spPr/>
        <p:txBody>
          <a:bodyPr/>
          <a:lstStyle/>
          <a:p>
            <a:fld id="{D5424F0D-52A7-4203-8368-03D64DD38A74}" type="slidenum">
              <a:rPr lang="fr-FR" smtClean="0"/>
              <a:t>‹N°›</a:t>
            </a:fld>
            <a:endParaRPr lang="fr-FR"/>
          </a:p>
        </p:txBody>
      </p:sp>
    </p:spTree>
    <p:extLst>
      <p:ext uri="{BB962C8B-B14F-4D97-AF65-F5344CB8AC3E}">
        <p14:creationId xmlns:p14="http://schemas.microsoft.com/office/powerpoint/2010/main" val="1121524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A5EFE9-CF40-7D08-75CF-BF67DD39361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0ED16EF-5405-0C99-D277-4C0949204A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D6F5E5-D8B8-A84A-ADFB-198751996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BDAE78A-50B2-F536-8B02-031C2B94CAD3}"/>
              </a:ext>
            </a:extLst>
          </p:cNvPr>
          <p:cNvSpPr>
            <a:spLocks noGrp="1"/>
          </p:cNvSpPr>
          <p:nvPr>
            <p:ph type="dt" sz="half" idx="10"/>
          </p:nvPr>
        </p:nvSpPr>
        <p:spPr/>
        <p:txBody>
          <a:bodyPr/>
          <a:lstStyle/>
          <a:p>
            <a:fld id="{BEF4AD80-AB72-46B4-B98C-A4BCBBA752EA}" type="datetimeFigureOut">
              <a:rPr lang="fr-FR" smtClean="0"/>
              <a:t>16/09/2024</a:t>
            </a:fld>
            <a:endParaRPr lang="fr-FR"/>
          </a:p>
        </p:txBody>
      </p:sp>
      <p:sp>
        <p:nvSpPr>
          <p:cNvPr id="6" name="Espace réservé du pied de page 5">
            <a:extLst>
              <a:ext uri="{FF2B5EF4-FFF2-40B4-BE49-F238E27FC236}">
                <a16:creationId xmlns:a16="http://schemas.microsoft.com/office/drawing/2014/main" id="{8913D46F-CCDA-A1E4-09CF-E03DB626821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25F3D23-BB5C-0B1D-B06F-5373BD863D66}"/>
              </a:ext>
            </a:extLst>
          </p:cNvPr>
          <p:cNvSpPr>
            <a:spLocks noGrp="1"/>
          </p:cNvSpPr>
          <p:nvPr>
            <p:ph type="sldNum" sz="quarter" idx="12"/>
          </p:nvPr>
        </p:nvSpPr>
        <p:spPr/>
        <p:txBody>
          <a:bodyPr/>
          <a:lstStyle/>
          <a:p>
            <a:fld id="{D5424F0D-52A7-4203-8368-03D64DD38A74}" type="slidenum">
              <a:rPr lang="fr-FR" smtClean="0"/>
              <a:t>‹N°›</a:t>
            </a:fld>
            <a:endParaRPr lang="fr-FR"/>
          </a:p>
        </p:txBody>
      </p:sp>
    </p:spTree>
    <p:extLst>
      <p:ext uri="{BB962C8B-B14F-4D97-AF65-F5344CB8AC3E}">
        <p14:creationId xmlns:p14="http://schemas.microsoft.com/office/powerpoint/2010/main" val="7732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E4E04B4-1FD4-A2EB-ED08-B6C0DCE1AD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F9C2E2F-E49D-594C-3048-86B46CE60C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869A50D-09C9-BF85-5C4D-1361E22F94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F4AD80-AB72-46B4-B98C-A4BCBBA752EA}" type="datetimeFigureOut">
              <a:rPr lang="fr-FR" smtClean="0"/>
              <a:t>16/09/2024</a:t>
            </a:fld>
            <a:endParaRPr lang="fr-FR"/>
          </a:p>
        </p:txBody>
      </p:sp>
      <p:sp>
        <p:nvSpPr>
          <p:cNvPr id="5" name="Espace réservé du pied de page 4">
            <a:extLst>
              <a:ext uri="{FF2B5EF4-FFF2-40B4-BE49-F238E27FC236}">
                <a16:creationId xmlns:a16="http://schemas.microsoft.com/office/drawing/2014/main" id="{5A1226DA-46D3-638D-DC7F-4C4C1EDA43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01A0C31-1997-3C0F-1B44-A0553D377A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24F0D-52A7-4203-8368-03D64DD38A74}" type="slidenum">
              <a:rPr lang="fr-FR" smtClean="0"/>
              <a:t>‹N°›</a:t>
            </a:fld>
            <a:endParaRPr lang="fr-FR"/>
          </a:p>
        </p:txBody>
      </p:sp>
    </p:spTree>
    <p:extLst>
      <p:ext uri="{BB962C8B-B14F-4D97-AF65-F5344CB8AC3E}">
        <p14:creationId xmlns:p14="http://schemas.microsoft.com/office/powerpoint/2010/main" val="98429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4.png"/><Relationship Id="rId7"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1.jp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2.jpg"/><Relationship Id="rId5" Type="http://schemas.openxmlformats.org/officeDocument/2006/relationships/image" Target="../media/image5.png"/><Relationship Id="rId15" Type="http://schemas.openxmlformats.org/officeDocument/2006/relationships/image" Target="../media/image16.jpeg"/><Relationship Id="rId10" Type="http://schemas.openxmlformats.org/officeDocument/2006/relationships/image" Target="../media/image11.jpg"/><Relationship Id="rId4" Type="http://schemas.openxmlformats.org/officeDocument/2006/relationships/image" Target="../media/image4.png"/><Relationship Id="rId9" Type="http://schemas.openxmlformats.org/officeDocument/2006/relationships/image" Target="../media/image10.jpg"/><Relationship Id="rId14" Type="http://schemas.openxmlformats.org/officeDocument/2006/relationships/image" Target="../media/image15.jp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4.png"/><Relationship Id="rId7" Type="http://schemas.openxmlformats.org/officeDocument/2006/relationships/image" Target="../media/image17.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5.jp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CE617F-34FC-49A9-7302-8D2267F49FB2}"/>
              </a:ext>
            </a:extLst>
          </p:cNvPr>
          <p:cNvSpPr/>
          <p:nvPr/>
        </p:nvSpPr>
        <p:spPr>
          <a:xfrm>
            <a:off x="0" y="0"/>
            <a:ext cx="12192000" cy="6394349"/>
          </a:xfrm>
          <a:prstGeom prst="rect">
            <a:avLst/>
          </a:prstGeom>
          <a:solidFill>
            <a:srgbClr val="E2F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Image 33" descr="Une image contenant sapin, arbre, skier, dessin humoristique&#10;&#10;Description générée automatiquement">
            <a:extLst>
              <a:ext uri="{FF2B5EF4-FFF2-40B4-BE49-F238E27FC236}">
                <a16:creationId xmlns:a16="http://schemas.microsoft.com/office/drawing/2014/main" id="{2E9F8260-E718-90FA-4E44-B1F5F9ED1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652"/>
            <a:ext cx="12192000" cy="6858000"/>
          </a:xfrm>
          <a:prstGeom prst="rect">
            <a:avLst/>
          </a:prstGeom>
        </p:spPr>
      </p:pic>
      <p:pic>
        <p:nvPicPr>
          <p:cNvPr id="17" name="Image 16" descr="Une image contenant texte, Police, Graphique, capture d’écran&#10;&#10;Description générée automatiquement">
            <a:extLst>
              <a:ext uri="{FF2B5EF4-FFF2-40B4-BE49-F238E27FC236}">
                <a16:creationId xmlns:a16="http://schemas.microsoft.com/office/drawing/2014/main" id="{AB7A2C89-5384-AFA2-BAA2-F9A0C71AF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8662" y="868678"/>
            <a:ext cx="6074676" cy="1810516"/>
          </a:xfrm>
          <a:prstGeom prst="rect">
            <a:avLst/>
          </a:prstGeom>
        </p:spPr>
      </p:pic>
      <p:pic>
        <p:nvPicPr>
          <p:cNvPr id="1034" name="Picture 10">
            <a:extLst>
              <a:ext uri="{FF2B5EF4-FFF2-40B4-BE49-F238E27FC236}">
                <a16:creationId xmlns:a16="http://schemas.microsoft.com/office/drawing/2014/main" id="{A358FFD8-416A-1AB0-90B6-0D33B30DD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77775" y="-2193925"/>
            <a:ext cx="311467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 24">
            <a:extLst>
              <a:ext uri="{FF2B5EF4-FFF2-40B4-BE49-F238E27FC236}">
                <a16:creationId xmlns:a16="http://schemas.microsoft.com/office/drawing/2014/main" id="{B50FBE58-FA0E-5B07-7FEA-ABC5DA6048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1609" y="6394349"/>
            <a:ext cx="5410986" cy="525825"/>
          </a:xfrm>
          <a:prstGeom prst="rect">
            <a:avLst/>
          </a:prstGeom>
        </p:spPr>
      </p:pic>
      <p:pic>
        <p:nvPicPr>
          <p:cNvPr id="27" name="Image 26" descr="Une image contenant Graphique, Police, texte, graphisme&#10;&#10;Description générée automatiquement">
            <a:extLst>
              <a:ext uri="{FF2B5EF4-FFF2-40B4-BE49-F238E27FC236}">
                <a16:creationId xmlns:a16="http://schemas.microsoft.com/office/drawing/2014/main" id="{E394B3A3-2BDB-707D-6E2A-6E799D240E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633" y="6432057"/>
            <a:ext cx="849533" cy="395466"/>
          </a:xfrm>
          <a:prstGeom prst="rect">
            <a:avLst/>
          </a:prstGeom>
        </p:spPr>
      </p:pic>
      <p:pic>
        <p:nvPicPr>
          <p:cNvPr id="29" name="Image 28" descr="Une image contenant Police, texte, cercle, Graphique&#10;&#10;Description générée automatiquement">
            <a:extLst>
              <a:ext uri="{FF2B5EF4-FFF2-40B4-BE49-F238E27FC236}">
                <a16:creationId xmlns:a16="http://schemas.microsoft.com/office/drawing/2014/main" id="{4428A44E-E135-ED42-3327-A2236BB271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1249" y="6429718"/>
            <a:ext cx="397805" cy="397805"/>
          </a:xfrm>
          <a:prstGeom prst="rect">
            <a:avLst/>
          </a:prstGeom>
        </p:spPr>
      </p:pic>
      <p:sp>
        <p:nvSpPr>
          <p:cNvPr id="31" name="ZoneTexte 30">
            <a:extLst>
              <a:ext uri="{FF2B5EF4-FFF2-40B4-BE49-F238E27FC236}">
                <a16:creationId xmlns:a16="http://schemas.microsoft.com/office/drawing/2014/main" id="{E6343E12-B093-C97F-39D2-20C07866B4EF}"/>
              </a:ext>
            </a:extLst>
          </p:cNvPr>
          <p:cNvSpPr txBox="1"/>
          <p:nvPr/>
        </p:nvSpPr>
        <p:spPr>
          <a:xfrm>
            <a:off x="2166841" y="6474731"/>
            <a:ext cx="7894948" cy="276999"/>
          </a:xfrm>
          <a:prstGeom prst="rect">
            <a:avLst/>
          </a:prstGeom>
          <a:noFill/>
        </p:spPr>
        <p:txBody>
          <a:bodyPr wrap="square">
            <a:spAutoFit/>
          </a:bodyPr>
          <a:lstStyle/>
          <a:p>
            <a:r>
              <a:rPr lang="fr-FR" sz="1200" b="0" i="1" u="none" strike="noStrike" dirty="0">
                <a:solidFill>
                  <a:srgbClr val="000000"/>
                </a:solidFill>
                <a:effectLst/>
                <a:latin typeface="Raleway" panose="020B0503030101060003" pitchFamily="34" charset="0"/>
              </a:rPr>
              <a:t>Et le soutien de :</a:t>
            </a:r>
            <a:r>
              <a:rPr lang="fr-FR" sz="1200" b="0" i="0" dirty="0">
                <a:solidFill>
                  <a:srgbClr val="000000"/>
                </a:solidFill>
                <a:effectLst/>
                <a:latin typeface="Raleway" panose="020B0503030101060003" pitchFamily="34" charset="0"/>
              </a:rPr>
              <a:t>​</a:t>
            </a:r>
            <a:endParaRPr lang="fr-FR" sz="1200" dirty="0">
              <a:latin typeface="Raleway" panose="020B0503030101060003" pitchFamily="34" charset="0"/>
            </a:endParaRPr>
          </a:p>
        </p:txBody>
      </p:sp>
      <p:sp>
        <p:nvSpPr>
          <p:cNvPr id="32" name="ZoneTexte 31">
            <a:extLst>
              <a:ext uri="{FF2B5EF4-FFF2-40B4-BE49-F238E27FC236}">
                <a16:creationId xmlns:a16="http://schemas.microsoft.com/office/drawing/2014/main" id="{D51D7510-7DD8-B399-3FDC-A191C71220DD}"/>
              </a:ext>
            </a:extLst>
          </p:cNvPr>
          <p:cNvSpPr txBox="1"/>
          <p:nvPr/>
        </p:nvSpPr>
        <p:spPr>
          <a:xfrm>
            <a:off x="9002595" y="6474730"/>
            <a:ext cx="7894948" cy="276999"/>
          </a:xfrm>
          <a:prstGeom prst="rect">
            <a:avLst/>
          </a:prstGeom>
          <a:noFill/>
        </p:spPr>
        <p:txBody>
          <a:bodyPr wrap="square">
            <a:spAutoFit/>
          </a:bodyPr>
          <a:lstStyle/>
          <a:p>
            <a:r>
              <a:rPr lang="fr-FR" sz="1200" b="0" i="1" u="none" strike="noStrike" dirty="0">
                <a:solidFill>
                  <a:srgbClr val="000000"/>
                </a:solidFill>
                <a:effectLst/>
                <a:latin typeface="Raleway" panose="020B0503030101060003" pitchFamily="34" charset="0"/>
              </a:rPr>
              <a:t>Et des 38 stations de Montagne</a:t>
            </a:r>
            <a:endParaRPr lang="fr-FR" sz="1200" dirty="0">
              <a:latin typeface="Raleway" panose="020B0503030101060003" pitchFamily="34" charset="0"/>
            </a:endParaRPr>
          </a:p>
        </p:txBody>
      </p:sp>
    </p:spTree>
    <p:extLst>
      <p:ext uri="{BB962C8B-B14F-4D97-AF65-F5344CB8AC3E}">
        <p14:creationId xmlns:p14="http://schemas.microsoft.com/office/powerpoint/2010/main" val="149241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Graphique&#10;&#10;Description générée automatiquement">
            <a:extLst>
              <a:ext uri="{FF2B5EF4-FFF2-40B4-BE49-F238E27FC236}">
                <a16:creationId xmlns:a16="http://schemas.microsoft.com/office/drawing/2014/main" id="{F6A2935A-CB22-B7B8-26B6-EE7E51694BD6}"/>
              </a:ext>
            </a:extLst>
          </p:cNvPr>
          <p:cNvPicPr>
            <a:picLocks noChangeAspect="1"/>
          </p:cNvPicPr>
          <p:nvPr/>
        </p:nvPicPr>
        <p:blipFill rotWithShape="1">
          <a:blip r:embed="rId2">
            <a:extLst>
              <a:ext uri="{28A0092B-C50C-407E-A947-70E740481C1C}">
                <a14:useLocalDpi xmlns:a14="http://schemas.microsoft.com/office/drawing/2010/main" val="0"/>
              </a:ext>
            </a:extLst>
          </a:blip>
          <a:srcRect t="57969"/>
          <a:stretch/>
        </p:blipFill>
        <p:spPr>
          <a:xfrm>
            <a:off x="0" y="4892514"/>
            <a:ext cx="6729984" cy="1591148"/>
          </a:xfrm>
          <a:prstGeom prst="rect">
            <a:avLst/>
          </a:prstGeom>
        </p:spPr>
      </p:pic>
      <p:pic>
        <p:nvPicPr>
          <p:cNvPr id="6" name="Image 5" descr="Une image contenant Graphique&#10;&#10;Description générée automatiquement">
            <a:extLst>
              <a:ext uri="{FF2B5EF4-FFF2-40B4-BE49-F238E27FC236}">
                <a16:creationId xmlns:a16="http://schemas.microsoft.com/office/drawing/2014/main" id="{F5B22610-E4FB-54EA-9DE2-77B9E849E390}"/>
              </a:ext>
            </a:extLst>
          </p:cNvPr>
          <p:cNvPicPr>
            <a:picLocks noChangeAspect="1"/>
          </p:cNvPicPr>
          <p:nvPr/>
        </p:nvPicPr>
        <p:blipFill rotWithShape="1">
          <a:blip r:embed="rId2">
            <a:extLst>
              <a:ext uri="{28A0092B-C50C-407E-A947-70E740481C1C}">
                <a14:useLocalDpi xmlns:a14="http://schemas.microsoft.com/office/drawing/2010/main" val="0"/>
              </a:ext>
            </a:extLst>
          </a:blip>
          <a:srcRect l="18840" t="56357"/>
          <a:stretch/>
        </p:blipFill>
        <p:spPr>
          <a:xfrm flipH="1">
            <a:off x="6729984" y="4831490"/>
            <a:ext cx="5462016" cy="1652171"/>
          </a:xfrm>
          <a:prstGeom prst="rect">
            <a:avLst/>
          </a:prstGeom>
        </p:spPr>
      </p:pic>
      <p:sp>
        <p:nvSpPr>
          <p:cNvPr id="30" name="Rectangle 29">
            <a:extLst>
              <a:ext uri="{FF2B5EF4-FFF2-40B4-BE49-F238E27FC236}">
                <a16:creationId xmlns:a16="http://schemas.microsoft.com/office/drawing/2014/main" id="{36BFED99-8D6F-EADE-85B1-5116A994553A}"/>
              </a:ext>
            </a:extLst>
          </p:cNvPr>
          <p:cNvSpPr/>
          <p:nvPr/>
        </p:nvSpPr>
        <p:spPr>
          <a:xfrm>
            <a:off x="0" y="6384426"/>
            <a:ext cx="12210935" cy="525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98C750D6-2520-BDAB-5989-DD6BC107F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353" y="6384426"/>
            <a:ext cx="5410986" cy="525825"/>
          </a:xfrm>
          <a:prstGeom prst="rect">
            <a:avLst/>
          </a:prstGeom>
        </p:spPr>
      </p:pic>
      <p:pic>
        <p:nvPicPr>
          <p:cNvPr id="4" name="Image 3" descr="Une image contenant Graphique, Police, texte, graphisme&#10;&#10;Description générée automatiquement">
            <a:extLst>
              <a:ext uri="{FF2B5EF4-FFF2-40B4-BE49-F238E27FC236}">
                <a16:creationId xmlns:a16="http://schemas.microsoft.com/office/drawing/2014/main" id="{3BDAE700-51F6-D8F0-CF73-9AC5B50EDD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77" y="6422134"/>
            <a:ext cx="849533" cy="395466"/>
          </a:xfrm>
          <a:prstGeom prst="rect">
            <a:avLst/>
          </a:prstGeom>
        </p:spPr>
      </p:pic>
      <p:pic>
        <p:nvPicPr>
          <p:cNvPr id="7" name="Image 6" descr="Une image contenant Police, texte, cercle, Graphique&#10;&#10;Description générée automatiquement">
            <a:extLst>
              <a:ext uri="{FF2B5EF4-FFF2-40B4-BE49-F238E27FC236}">
                <a16:creationId xmlns:a16="http://schemas.microsoft.com/office/drawing/2014/main" id="{E0C3E6D2-3C2E-1C38-7207-B708FDA2FB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0993" y="6419795"/>
            <a:ext cx="397805" cy="397805"/>
          </a:xfrm>
          <a:prstGeom prst="rect">
            <a:avLst/>
          </a:prstGeom>
        </p:spPr>
      </p:pic>
      <p:sp>
        <p:nvSpPr>
          <p:cNvPr id="8" name="ZoneTexte 7">
            <a:extLst>
              <a:ext uri="{FF2B5EF4-FFF2-40B4-BE49-F238E27FC236}">
                <a16:creationId xmlns:a16="http://schemas.microsoft.com/office/drawing/2014/main" id="{EF6D2AA7-6641-2A15-60B6-31635F427FA8}"/>
              </a:ext>
            </a:extLst>
          </p:cNvPr>
          <p:cNvSpPr txBox="1"/>
          <p:nvPr/>
        </p:nvSpPr>
        <p:spPr>
          <a:xfrm>
            <a:off x="2006585" y="6464808"/>
            <a:ext cx="7894948" cy="276999"/>
          </a:xfrm>
          <a:prstGeom prst="rect">
            <a:avLst/>
          </a:prstGeom>
          <a:noFill/>
        </p:spPr>
        <p:txBody>
          <a:bodyPr wrap="square">
            <a:spAutoFit/>
          </a:bodyPr>
          <a:lstStyle/>
          <a:p>
            <a:r>
              <a:rPr lang="fr-FR" sz="1200" b="0" i="1" u="none" strike="noStrike" dirty="0">
                <a:solidFill>
                  <a:srgbClr val="000000"/>
                </a:solidFill>
                <a:effectLst/>
                <a:latin typeface="Raleway" panose="020B0503030101060003" pitchFamily="34" charset="0"/>
              </a:rPr>
              <a:t>Et le soutien de :</a:t>
            </a:r>
            <a:r>
              <a:rPr lang="fr-FR" sz="1200" b="0" i="0" dirty="0">
                <a:solidFill>
                  <a:srgbClr val="000000"/>
                </a:solidFill>
                <a:effectLst/>
                <a:latin typeface="Raleway" panose="020B0503030101060003" pitchFamily="34" charset="0"/>
              </a:rPr>
              <a:t>​</a:t>
            </a:r>
            <a:endParaRPr lang="fr-FR" sz="1200" dirty="0">
              <a:latin typeface="Raleway" panose="020B0503030101060003" pitchFamily="34" charset="0"/>
            </a:endParaRPr>
          </a:p>
        </p:txBody>
      </p:sp>
      <p:sp>
        <p:nvSpPr>
          <p:cNvPr id="9" name="ZoneTexte 8">
            <a:extLst>
              <a:ext uri="{FF2B5EF4-FFF2-40B4-BE49-F238E27FC236}">
                <a16:creationId xmlns:a16="http://schemas.microsoft.com/office/drawing/2014/main" id="{5E86D276-F604-D777-1CCD-A6844B9FF5ED}"/>
              </a:ext>
            </a:extLst>
          </p:cNvPr>
          <p:cNvSpPr txBox="1"/>
          <p:nvPr/>
        </p:nvSpPr>
        <p:spPr>
          <a:xfrm>
            <a:off x="8842339" y="6464807"/>
            <a:ext cx="7894948" cy="276999"/>
          </a:xfrm>
          <a:prstGeom prst="rect">
            <a:avLst/>
          </a:prstGeom>
          <a:noFill/>
        </p:spPr>
        <p:txBody>
          <a:bodyPr wrap="square">
            <a:spAutoFit/>
          </a:bodyPr>
          <a:lstStyle/>
          <a:p>
            <a:r>
              <a:rPr lang="fr-FR" sz="1200" b="0" i="1" u="none" strike="noStrike" dirty="0">
                <a:solidFill>
                  <a:srgbClr val="000000"/>
                </a:solidFill>
                <a:effectLst/>
                <a:latin typeface="Raleway" panose="020B0503030101060003" pitchFamily="34" charset="0"/>
              </a:rPr>
              <a:t>Et des 38 stations de Montagne</a:t>
            </a:r>
            <a:endParaRPr lang="fr-FR" sz="1200" dirty="0">
              <a:latin typeface="Raleway" panose="020B0503030101060003" pitchFamily="34" charset="0"/>
            </a:endParaRPr>
          </a:p>
        </p:txBody>
      </p:sp>
      <p:sp>
        <p:nvSpPr>
          <p:cNvPr id="18" name="Rectangle 17">
            <a:extLst>
              <a:ext uri="{FF2B5EF4-FFF2-40B4-BE49-F238E27FC236}">
                <a16:creationId xmlns:a16="http://schemas.microsoft.com/office/drawing/2014/main" id="{CD903AC5-8AB1-67B8-278D-BF7F931A8EA5}"/>
              </a:ext>
            </a:extLst>
          </p:cNvPr>
          <p:cNvSpPr/>
          <p:nvPr/>
        </p:nvSpPr>
        <p:spPr>
          <a:xfrm>
            <a:off x="2336824" y="1276372"/>
            <a:ext cx="5567832" cy="646331"/>
          </a:xfrm>
          <a:prstGeom prst="rect">
            <a:avLst/>
          </a:prstGeom>
          <a:solidFill>
            <a:srgbClr val="F12C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27EB53E4-3D44-F5C1-2F52-CB5FEEE464E0}"/>
              </a:ext>
            </a:extLst>
          </p:cNvPr>
          <p:cNvSpPr txBox="1"/>
          <p:nvPr/>
        </p:nvSpPr>
        <p:spPr>
          <a:xfrm>
            <a:off x="2563407" y="1351168"/>
            <a:ext cx="5378834" cy="523220"/>
          </a:xfrm>
          <a:prstGeom prst="rect">
            <a:avLst/>
          </a:prstGeom>
          <a:noFill/>
        </p:spPr>
        <p:txBody>
          <a:bodyPr wrap="square">
            <a:spAutoFit/>
          </a:bodyPr>
          <a:lstStyle/>
          <a:p>
            <a:r>
              <a:rPr lang="fr-FR" sz="2800" b="1" dirty="0">
                <a:solidFill>
                  <a:schemeClr val="bg1"/>
                </a:solidFill>
                <a:latin typeface="Raleway" pitchFamily="2" charset="77"/>
              </a:rPr>
              <a:t>Fil rouge</a:t>
            </a:r>
          </a:p>
        </p:txBody>
      </p:sp>
      <p:pic>
        <p:nvPicPr>
          <p:cNvPr id="10" name="Image 9" descr="Une image contenant texte, Police, Graphique, capture d’écran&#10;&#10;Description générée automatiquement">
            <a:extLst>
              <a:ext uri="{FF2B5EF4-FFF2-40B4-BE49-F238E27FC236}">
                <a16:creationId xmlns:a16="http://schemas.microsoft.com/office/drawing/2014/main" id="{B782282A-8F9A-6322-4986-F224310D0B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217" y="184359"/>
            <a:ext cx="2487355" cy="741339"/>
          </a:xfrm>
          <a:prstGeom prst="rect">
            <a:avLst/>
          </a:prstGeom>
        </p:spPr>
      </p:pic>
      <p:sp>
        <p:nvSpPr>
          <p:cNvPr id="11" name="ZoneTexte 10">
            <a:extLst>
              <a:ext uri="{FF2B5EF4-FFF2-40B4-BE49-F238E27FC236}">
                <a16:creationId xmlns:a16="http://schemas.microsoft.com/office/drawing/2014/main" id="{59AB8321-35DF-DE81-392D-6E6AB750D032}"/>
              </a:ext>
            </a:extLst>
          </p:cNvPr>
          <p:cNvSpPr txBox="1"/>
          <p:nvPr/>
        </p:nvSpPr>
        <p:spPr>
          <a:xfrm>
            <a:off x="441377" y="2273377"/>
            <a:ext cx="11114897" cy="5293757"/>
          </a:xfrm>
          <a:prstGeom prst="rect">
            <a:avLst/>
          </a:prstGeom>
          <a:noFill/>
        </p:spPr>
        <p:txBody>
          <a:bodyPr wrap="square">
            <a:spAutoFit/>
          </a:bodyPr>
          <a:lstStyle/>
          <a:p>
            <a:pPr marL="285750" indent="-285750">
              <a:buFont typeface="Wingdings" panose="05000000000000000000" pitchFamily="2" charset="2"/>
              <a:buChar char="q"/>
            </a:pPr>
            <a:r>
              <a:rPr lang="fr-FR" sz="1600" b="1" dirty="0">
                <a:effectLst/>
                <a:latin typeface="Raleway" pitchFamily="2" charset="0"/>
                <a:ea typeface="Aptos" panose="020B0004020202020204" pitchFamily="34" charset="0"/>
                <a:cs typeface="Times New Roman" panose="02020603050405020304" pitchFamily="18" charset="0"/>
              </a:rPr>
              <a:t>Témoignages sur des outils de commercialisation très différents qui ont permis de valoriser des produits agricoles pyrénéens.</a:t>
            </a:r>
          </a:p>
          <a:p>
            <a:pPr marL="742950" lvl="1" indent="-285750">
              <a:buFont typeface="Wingdings" panose="05000000000000000000" pitchFamily="2" charset="2"/>
              <a:buChar char="§"/>
            </a:pPr>
            <a:endParaRPr lang="fr-FR" sz="1600" b="1" dirty="0">
              <a:latin typeface="Raleway" pitchFamily="2" charset="0"/>
              <a:ea typeface="Aptos" panose="020B0004020202020204" pitchFamily="34" charset="0"/>
              <a:cs typeface="Times New Roman" panose="02020603050405020304" pitchFamily="18" charset="0"/>
            </a:endParaRPr>
          </a:p>
          <a:p>
            <a:pPr marL="742950" lvl="1" indent="-285750">
              <a:buFont typeface="Wingdings" panose="05000000000000000000" pitchFamily="2" charset="2"/>
              <a:buChar char="§"/>
            </a:pPr>
            <a:r>
              <a:rPr lang="fr-FR" sz="1600" dirty="0">
                <a:effectLst/>
                <a:latin typeface="Raleway" pitchFamily="2" charset="0"/>
                <a:ea typeface="Aptos" panose="020B0004020202020204" pitchFamily="34" charset="0"/>
                <a:cs typeface="Times New Roman" panose="02020603050405020304" pitchFamily="18" charset="0"/>
              </a:rPr>
              <a:t>Saveurs des Pyrénées : </a:t>
            </a:r>
            <a:r>
              <a:rPr lang="fr-FR" sz="1600" b="1" dirty="0">
                <a:latin typeface="Raleway" pitchFamily="2" charset="0"/>
                <a:cs typeface="GTHaptikBold" panose="00000500000000000000" pitchFamily="2" charset="0"/>
              </a:rPr>
              <a:t>Sabine Barra</a:t>
            </a:r>
            <a:r>
              <a:rPr lang="fr-FR" sz="1600" dirty="0">
                <a:latin typeface="Raleway" pitchFamily="2" charset="0"/>
                <a:cs typeface="GT Haptik" panose="00000500000000000000" pitchFamily="2" charset="0"/>
              </a:rPr>
              <a:t>, Directrice Générale de « Saveurs des Pyrénées »</a:t>
            </a:r>
          </a:p>
          <a:p>
            <a:pPr marL="742950" lvl="1" indent="-285750">
              <a:buFont typeface="Wingdings" panose="05000000000000000000" pitchFamily="2" charset="2"/>
              <a:buChar char="§"/>
            </a:pPr>
            <a:endParaRPr lang="fr-FR" sz="1600" dirty="0">
              <a:latin typeface="Raleway" pitchFamily="2" charset="0"/>
              <a:cs typeface="GT Haptik" panose="00000500000000000000" pitchFamily="2" charset="0"/>
            </a:endParaRPr>
          </a:p>
          <a:p>
            <a:pPr marL="742950" lvl="1" indent="-285750">
              <a:buFont typeface="Wingdings" panose="05000000000000000000" pitchFamily="2" charset="2"/>
              <a:buChar char="§"/>
            </a:pPr>
            <a:r>
              <a:rPr lang="fr-FR" sz="1600" dirty="0">
                <a:effectLst/>
                <a:latin typeface="Raleway" pitchFamily="2" charset="0"/>
                <a:ea typeface="Aptos" panose="020B0004020202020204" pitchFamily="34" charset="0"/>
                <a:cs typeface="Times New Roman" panose="02020603050405020304" pitchFamily="18" charset="0"/>
              </a:rPr>
              <a:t>Magasin de producteur à Toulouse (marque NOU Ariège) </a:t>
            </a:r>
            <a:r>
              <a:rPr lang="fr-FR" sz="1600" b="1" dirty="0">
                <a:latin typeface="Raleway" pitchFamily="2" charset="0"/>
                <a:cs typeface="GTHaptikBold" panose="00000500000000000000" pitchFamily="2" charset="0"/>
              </a:rPr>
              <a:t>Stéphanie </a:t>
            </a:r>
            <a:r>
              <a:rPr lang="fr-FR" sz="1600" b="1" dirty="0" err="1">
                <a:latin typeface="Raleway" pitchFamily="2" charset="0"/>
                <a:cs typeface="GTHaptikBold" panose="00000500000000000000" pitchFamily="2" charset="0"/>
              </a:rPr>
              <a:t>Tetrel</a:t>
            </a:r>
            <a:r>
              <a:rPr lang="fr-FR" sz="1600" dirty="0">
                <a:latin typeface="Raleway" pitchFamily="2" charset="0"/>
                <a:cs typeface="GT Haptik" panose="00000500000000000000" pitchFamily="2" charset="0"/>
              </a:rPr>
              <a:t>, </a:t>
            </a:r>
          </a:p>
          <a:p>
            <a:pPr lvl="1"/>
            <a:r>
              <a:rPr lang="fr-FR" sz="1600" dirty="0">
                <a:latin typeface="Raleway" pitchFamily="2" charset="0"/>
                <a:cs typeface="GT Haptik" panose="00000500000000000000" pitchFamily="2" charset="0"/>
              </a:rPr>
              <a:t>      Cheffe de projet </a:t>
            </a:r>
            <a:r>
              <a:rPr lang="fr-FR" sz="1600" dirty="0" err="1">
                <a:latin typeface="Raleway" pitchFamily="2" charset="0"/>
                <a:cs typeface="GT Haptik" panose="00000500000000000000" pitchFamily="2" charset="0"/>
              </a:rPr>
              <a:t>Nòu</a:t>
            </a:r>
            <a:r>
              <a:rPr lang="fr-FR" sz="1600" dirty="0">
                <a:latin typeface="Raleway" pitchFamily="2" charset="0"/>
                <a:cs typeface="GT Haptik" panose="00000500000000000000" pitchFamily="2" charset="0"/>
              </a:rPr>
              <a:t> Ariège Pyrénées.</a:t>
            </a:r>
          </a:p>
          <a:p>
            <a:pPr lvl="1"/>
            <a:endParaRPr lang="fr-FR" sz="1600" dirty="0">
              <a:latin typeface="Raleway" pitchFamily="2" charset="0"/>
              <a:cs typeface="GT Haptik" panose="00000500000000000000" pitchFamily="2" charset="0"/>
            </a:endParaRPr>
          </a:p>
          <a:p>
            <a:pPr marL="742950" lvl="1" indent="-285750">
              <a:buFont typeface="Wingdings" panose="05000000000000000000" pitchFamily="2" charset="2"/>
              <a:buChar char="§"/>
            </a:pPr>
            <a:r>
              <a:rPr lang="fr-FR" sz="1800" dirty="0">
                <a:effectLst/>
                <a:latin typeface="Aptos" panose="020B0004020202020204" pitchFamily="34" charset="0"/>
                <a:ea typeface="Aptos" panose="020B0004020202020204" pitchFamily="34" charset="0"/>
                <a:cs typeface="Times New Roman" panose="02020603050405020304" pitchFamily="18" charset="0"/>
              </a:rPr>
              <a:t>Label noir de Bigorre </a:t>
            </a:r>
            <a:r>
              <a:rPr lang="fr-FR" sz="1600" b="1" dirty="0">
                <a:latin typeface="GTHaptikBold" panose="00000500000000000000" pitchFamily="2" charset="0"/>
                <a:cs typeface="GTHaptikBold" panose="00000500000000000000" pitchFamily="2" charset="0"/>
              </a:rPr>
              <a:t>Alexandre Fonseca</a:t>
            </a:r>
            <a:r>
              <a:rPr lang="fr-FR" sz="1600" dirty="0">
                <a:latin typeface="GT Haptik" panose="00000500000000000000" pitchFamily="2" charset="0"/>
                <a:cs typeface="GT Haptik" panose="00000500000000000000" pitchFamily="2" charset="0"/>
              </a:rPr>
              <a:t>, Directeur du consortium "Noir de Bigorre"</a:t>
            </a:r>
          </a:p>
          <a:p>
            <a:pPr marL="742950" lvl="1" indent="-285750">
              <a:buFont typeface="Wingdings" panose="05000000000000000000" pitchFamily="2" charset="2"/>
              <a:buChar char="§"/>
            </a:pPr>
            <a:endParaRPr lang="fr-FR" sz="1600" dirty="0">
              <a:latin typeface="Raleway" pitchFamily="2" charset="0"/>
              <a:cs typeface="GT Haptik" panose="00000500000000000000" pitchFamily="2" charset="0"/>
            </a:endParaRPr>
          </a:p>
          <a:p>
            <a:pPr lvl="1"/>
            <a:endParaRPr lang="fr-FR" sz="1600" dirty="0">
              <a:latin typeface="GT Haptik" panose="00000500000000000000" pitchFamily="2" charset="0"/>
              <a:cs typeface="GT Haptik" panose="00000500000000000000" pitchFamily="2" charset="0"/>
            </a:endParaRPr>
          </a:p>
          <a:p>
            <a:pPr lvl="1"/>
            <a:r>
              <a:rPr lang="fr-FR" sz="1600" b="1" dirty="0">
                <a:effectLst/>
                <a:latin typeface="Raleway" pitchFamily="2" charset="0"/>
                <a:ea typeface="Aptos" panose="020B0004020202020204" pitchFamily="34" charset="0"/>
                <a:cs typeface="Times New Roman" panose="02020603050405020304" pitchFamily="18" charset="0"/>
              </a:rPr>
              <a:t> </a:t>
            </a:r>
          </a:p>
          <a:p>
            <a:pPr marL="285750" indent="-285750">
              <a:buFont typeface="Wingdings" panose="05000000000000000000" pitchFamily="2" charset="2"/>
              <a:buChar char="q"/>
            </a:pPr>
            <a:endParaRPr lang="fr-FR" sz="1600" b="1" dirty="0">
              <a:latin typeface="Raleway" pitchFamily="2" charset="0"/>
              <a:cs typeface="Times New Roman" panose="02020603050405020304" pitchFamily="18" charset="0"/>
            </a:endParaRPr>
          </a:p>
          <a:p>
            <a:pPr marL="285750" indent="-285750">
              <a:buFont typeface="Wingdings" panose="05000000000000000000" pitchFamily="2" charset="2"/>
              <a:buChar char="q"/>
            </a:pPr>
            <a:endParaRPr lang="fr-FR" sz="1600" b="1" dirty="0">
              <a:latin typeface="Raleway" pitchFamily="2" charset="0"/>
              <a:cs typeface="Times New Roman" panose="02020603050405020304" pitchFamily="18" charset="0"/>
            </a:endParaRPr>
          </a:p>
          <a:p>
            <a:pPr marL="285750" indent="-285750">
              <a:buFont typeface="Wingdings" panose="05000000000000000000" pitchFamily="2" charset="2"/>
              <a:buChar char="q"/>
            </a:pPr>
            <a:endParaRPr lang="fr-FR" sz="1600" b="1" dirty="0">
              <a:latin typeface="Raleway" pitchFamily="2" charset="0"/>
              <a:cs typeface="Times New Roman" panose="02020603050405020304" pitchFamily="18" charset="0"/>
            </a:endParaRPr>
          </a:p>
          <a:p>
            <a:pPr marL="285750" indent="-285750">
              <a:buFont typeface="Wingdings" panose="05000000000000000000" pitchFamily="2" charset="2"/>
              <a:buChar char="q"/>
            </a:pPr>
            <a:endParaRPr lang="fr-FR" sz="1600" b="1" dirty="0">
              <a:latin typeface="Raleway" pitchFamily="2" charset="0"/>
              <a:cs typeface="Times New Roman" panose="02020603050405020304" pitchFamily="18" charset="0"/>
            </a:endParaRPr>
          </a:p>
          <a:p>
            <a:pPr marL="285750" indent="-285750">
              <a:buFont typeface="Wingdings" panose="05000000000000000000" pitchFamily="2" charset="2"/>
              <a:buChar char="q"/>
            </a:pPr>
            <a:endParaRPr lang="fr-FR" sz="1600" b="1" dirty="0">
              <a:latin typeface="Raleway" pitchFamily="2" charset="0"/>
              <a:cs typeface="Times New Roman" panose="02020603050405020304" pitchFamily="18" charset="0"/>
            </a:endParaRPr>
          </a:p>
          <a:p>
            <a:pPr marL="285750" indent="-285750">
              <a:buFont typeface="Wingdings" panose="05000000000000000000" pitchFamily="2" charset="2"/>
              <a:buChar char="q"/>
            </a:pPr>
            <a:endParaRPr lang="fr-FR" sz="1600" b="1" dirty="0">
              <a:latin typeface="Raleway" pitchFamily="2" charset="0"/>
              <a:cs typeface="Times New Roman" panose="02020603050405020304" pitchFamily="18" charset="0"/>
            </a:endParaRPr>
          </a:p>
          <a:p>
            <a:pPr marL="285750" indent="-285750">
              <a:buFont typeface="Wingdings" panose="05000000000000000000" pitchFamily="2" charset="2"/>
              <a:buChar char="q"/>
            </a:pPr>
            <a:endParaRPr lang="fr-FR" sz="1600" b="1" dirty="0">
              <a:latin typeface="Raleway" pitchFamily="2" charset="0"/>
              <a:cs typeface="Times New Roman" panose="02020603050405020304" pitchFamily="18" charset="0"/>
            </a:endParaRPr>
          </a:p>
          <a:p>
            <a:pPr marL="285750" indent="-285750">
              <a:buFont typeface="Wingdings" panose="05000000000000000000" pitchFamily="2" charset="2"/>
              <a:buChar char="q"/>
            </a:pPr>
            <a:endParaRPr lang="fr-FR" sz="1600" b="1" dirty="0">
              <a:latin typeface="Raleway" pitchFamily="2" charset="0"/>
              <a:cs typeface="Times New Roman" panose="02020603050405020304" pitchFamily="18" charset="0"/>
            </a:endParaRPr>
          </a:p>
          <a:p>
            <a:pPr marL="285750" indent="-285750">
              <a:buFont typeface="Wingdings" panose="05000000000000000000" pitchFamily="2" charset="2"/>
              <a:buChar char="q"/>
            </a:pPr>
            <a:endParaRPr lang="fr-FR" sz="1600" dirty="0">
              <a:latin typeface="Raleway" pitchFamily="2" charset="0"/>
            </a:endParaRPr>
          </a:p>
        </p:txBody>
      </p:sp>
      <p:pic>
        <p:nvPicPr>
          <p:cNvPr id="12" name="Image 11" descr="Une image contenant personne, Visage humain, habits, sourire&#10;&#10;Description générée automatiquement">
            <a:extLst>
              <a:ext uri="{FF2B5EF4-FFF2-40B4-BE49-F238E27FC236}">
                <a16:creationId xmlns:a16="http://schemas.microsoft.com/office/drawing/2014/main" id="{FD12D779-1EA4-5D91-1443-484650B73E47}"/>
              </a:ext>
            </a:extLst>
          </p:cNvPr>
          <p:cNvPicPr>
            <a:picLocks noChangeAspect="1"/>
          </p:cNvPicPr>
          <p:nvPr/>
        </p:nvPicPr>
        <p:blipFill rotWithShape="1">
          <a:blip r:embed="rId7">
            <a:extLst>
              <a:ext uri="{28A0092B-C50C-407E-A947-70E740481C1C}">
                <a14:useLocalDpi xmlns:a14="http://schemas.microsoft.com/office/drawing/2010/main" val="0"/>
              </a:ext>
            </a:extLst>
          </a:blip>
          <a:srcRect r="5792"/>
          <a:stretch/>
        </p:blipFill>
        <p:spPr>
          <a:xfrm>
            <a:off x="9448800" y="2717914"/>
            <a:ext cx="1026744" cy="1089873"/>
          </a:xfrm>
          <a:prstGeom prst="rect">
            <a:avLst/>
          </a:prstGeom>
          <a:ln>
            <a:noFill/>
          </a:ln>
          <a:effectLst>
            <a:outerShdw blurRad="292100" dist="139700" dir="2700000" algn="tl" rotWithShape="0">
              <a:srgbClr val="333333">
                <a:alpha val="65000"/>
              </a:srgbClr>
            </a:outerShdw>
          </a:effectLst>
        </p:spPr>
      </p:pic>
      <p:pic>
        <p:nvPicPr>
          <p:cNvPr id="14" name="Image 13" descr="Une image contenant personne, Visage humain, sourire, lèvre&#10;&#10;Description générée automatiquement">
            <a:extLst>
              <a:ext uri="{FF2B5EF4-FFF2-40B4-BE49-F238E27FC236}">
                <a16:creationId xmlns:a16="http://schemas.microsoft.com/office/drawing/2014/main" id="{6E551108-A965-3CE1-B266-CBEA6847A1AA}"/>
              </a:ext>
            </a:extLst>
          </p:cNvPr>
          <p:cNvPicPr>
            <a:picLocks noChangeAspect="1"/>
          </p:cNvPicPr>
          <p:nvPr/>
        </p:nvPicPr>
        <p:blipFill rotWithShape="1">
          <a:blip r:embed="rId8">
            <a:extLst>
              <a:ext uri="{28A0092B-C50C-407E-A947-70E740481C1C}">
                <a14:useLocalDpi xmlns:a14="http://schemas.microsoft.com/office/drawing/2010/main" val="0"/>
              </a:ext>
            </a:extLst>
          </a:blip>
          <a:srcRect r="3940"/>
          <a:stretch/>
        </p:blipFill>
        <p:spPr>
          <a:xfrm>
            <a:off x="10615749" y="3607089"/>
            <a:ext cx="940525" cy="979109"/>
          </a:xfrm>
          <a:prstGeom prst="rect">
            <a:avLst/>
          </a:prstGeom>
          <a:ln>
            <a:noFill/>
          </a:ln>
          <a:effectLst>
            <a:outerShdw blurRad="292100" dist="139700" dir="2700000" algn="tl" rotWithShape="0">
              <a:srgbClr val="333333">
                <a:alpha val="65000"/>
              </a:srgbClr>
            </a:outerShdw>
          </a:effectLst>
        </p:spPr>
      </p:pic>
      <p:pic>
        <p:nvPicPr>
          <p:cNvPr id="15" name="Image 14" descr="Une image contenant Visage humain, texte, habits, veste&#10;&#10;Description générée automatiquement">
            <a:extLst>
              <a:ext uri="{FF2B5EF4-FFF2-40B4-BE49-F238E27FC236}">
                <a16:creationId xmlns:a16="http://schemas.microsoft.com/office/drawing/2014/main" id="{E71B6B5E-6C39-647E-2297-FE9E41E7A235}"/>
              </a:ext>
            </a:extLst>
          </p:cNvPr>
          <p:cNvPicPr>
            <a:picLocks noChangeAspect="1"/>
          </p:cNvPicPr>
          <p:nvPr/>
        </p:nvPicPr>
        <p:blipFill rotWithShape="1">
          <a:blip r:embed="rId9">
            <a:extLst>
              <a:ext uri="{28A0092B-C50C-407E-A947-70E740481C1C}">
                <a14:useLocalDpi xmlns:a14="http://schemas.microsoft.com/office/drawing/2010/main" val="0"/>
              </a:ext>
            </a:extLst>
          </a:blip>
          <a:srcRect l="12050" t="9809" r="15756" b="26394"/>
          <a:stretch/>
        </p:blipFill>
        <p:spPr>
          <a:xfrm>
            <a:off x="8842339" y="4064777"/>
            <a:ext cx="1059194" cy="11036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952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Graphique&#10;&#10;Description générée automatiquement">
            <a:extLst>
              <a:ext uri="{FF2B5EF4-FFF2-40B4-BE49-F238E27FC236}">
                <a16:creationId xmlns:a16="http://schemas.microsoft.com/office/drawing/2014/main" id="{F6A2935A-CB22-B7B8-26B6-EE7E51694BD6}"/>
              </a:ext>
            </a:extLst>
          </p:cNvPr>
          <p:cNvPicPr>
            <a:picLocks noChangeAspect="1"/>
          </p:cNvPicPr>
          <p:nvPr/>
        </p:nvPicPr>
        <p:blipFill rotWithShape="1">
          <a:blip r:embed="rId2">
            <a:extLst>
              <a:ext uri="{28A0092B-C50C-407E-A947-70E740481C1C}">
                <a14:useLocalDpi xmlns:a14="http://schemas.microsoft.com/office/drawing/2010/main" val="0"/>
              </a:ext>
            </a:extLst>
          </a:blip>
          <a:srcRect t="57969"/>
          <a:stretch/>
        </p:blipFill>
        <p:spPr>
          <a:xfrm>
            <a:off x="0" y="4892514"/>
            <a:ext cx="6729984" cy="1591148"/>
          </a:xfrm>
          <a:prstGeom prst="rect">
            <a:avLst/>
          </a:prstGeom>
        </p:spPr>
      </p:pic>
      <p:pic>
        <p:nvPicPr>
          <p:cNvPr id="6" name="Image 5" descr="Une image contenant Graphique&#10;&#10;Description générée automatiquement">
            <a:extLst>
              <a:ext uri="{FF2B5EF4-FFF2-40B4-BE49-F238E27FC236}">
                <a16:creationId xmlns:a16="http://schemas.microsoft.com/office/drawing/2014/main" id="{F5B22610-E4FB-54EA-9DE2-77B9E849E390}"/>
              </a:ext>
            </a:extLst>
          </p:cNvPr>
          <p:cNvPicPr>
            <a:picLocks noChangeAspect="1"/>
          </p:cNvPicPr>
          <p:nvPr/>
        </p:nvPicPr>
        <p:blipFill rotWithShape="1">
          <a:blip r:embed="rId2">
            <a:extLst>
              <a:ext uri="{28A0092B-C50C-407E-A947-70E740481C1C}">
                <a14:useLocalDpi xmlns:a14="http://schemas.microsoft.com/office/drawing/2010/main" val="0"/>
              </a:ext>
            </a:extLst>
          </a:blip>
          <a:srcRect l="18840" t="56357"/>
          <a:stretch/>
        </p:blipFill>
        <p:spPr>
          <a:xfrm flipH="1">
            <a:off x="6729984" y="4831490"/>
            <a:ext cx="5462016" cy="1652171"/>
          </a:xfrm>
          <a:prstGeom prst="rect">
            <a:avLst/>
          </a:prstGeom>
        </p:spPr>
      </p:pic>
      <p:sp>
        <p:nvSpPr>
          <p:cNvPr id="30" name="Rectangle 29">
            <a:extLst>
              <a:ext uri="{FF2B5EF4-FFF2-40B4-BE49-F238E27FC236}">
                <a16:creationId xmlns:a16="http://schemas.microsoft.com/office/drawing/2014/main" id="{36BFED99-8D6F-EADE-85B1-5116A994553A}"/>
              </a:ext>
            </a:extLst>
          </p:cNvPr>
          <p:cNvSpPr/>
          <p:nvPr/>
        </p:nvSpPr>
        <p:spPr>
          <a:xfrm>
            <a:off x="0" y="6384426"/>
            <a:ext cx="12210935" cy="525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98C750D6-2520-BDAB-5989-DD6BC107F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353" y="6384426"/>
            <a:ext cx="5410986" cy="525825"/>
          </a:xfrm>
          <a:prstGeom prst="rect">
            <a:avLst/>
          </a:prstGeom>
        </p:spPr>
      </p:pic>
      <p:pic>
        <p:nvPicPr>
          <p:cNvPr id="4" name="Image 3" descr="Une image contenant Graphique, Police, texte, graphisme&#10;&#10;Description générée automatiquement">
            <a:extLst>
              <a:ext uri="{FF2B5EF4-FFF2-40B4-BE49-F238E27FC236}">
                <a16:creationId xmlns:a16="http://schemas.microsoft.com/office/drawing/2014/main" id="{3BDAE700-51F6-D8F0-CF73-9AC5B50EDD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77" y="6422134"/>
            <a:ext cx="849533" cy="395466"/>
          </a:xfrm>
          <a:prstGeom prst="rect">
            <a:avLst/>
          </a:prstGeom>
        </p:spPr>
      </p:pic>
      <p:pic>
        <p:nvPicPr>
          <p:cNvPr id="7" name="Image 6" descr="Une image contenant Police, texte, cercle, Graphique&#10;&#10;Description générée automatiquement">
            <a:extLst>
              <a:ext uri="{FF2B5EF4-FFF2-40B4-BE49-F238E27FC236}">
                <a16:creationId xmlns:a16="http://schemas.microsoft.com/office/drawing/2014/main" id="{E0C3E6D2-3C2E-1C38-7207-B708FDA2FB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0993" y="6419795"/>
            <a:ext cx="397805" cy="397805"/>
          </a:xfrm>
          <a:prstGeom prst="rect">
            <a:avLst/>
          </a:prstGeom>
        </p:spPr>
      </p:pic>
      <p:sp>
        <p:nvSpPr>
          <p:cNvPr id="8" name="ZoneTexte 7">
            <a:extLst>
              <a:ext uri="{FF2B5EF4-FFF2-40B4-BE49-F238E27FC236}">
                <a16:creationId xmlns:a16="http://schemas.microsoft.com/office/drawing/2014/main" id="{EF6D2AA7-6641-2A15-60B6-31635F427FA8}"/>
              </a:ext>
            </a:extLst>
          </p:cNvPr>
          <p:cNvSpPr txBox="1"/>
          <p:nvPr/>
        </p:nvSpPr>
        <p:spPr>
          <a:xfrm>
            <a:off x="2006585" y="6464808"/>
            <a:ext cx="7894948" cy="276999"/>
          </a:xfrm>
          <a:prstGeom prst="rect">
            <a:avLst/>
          </a:prstGeom>
          <a:noFill/>
        </p:spPr>
        <p:txBody>
          <a:bodyPr wrap="square">
            <a:spAutoFit/>
          </a:bodyPr>
          <a:lstStyle/>
          <a:p>
            <a:r>
              <a:rPr lang="fr-FR" sz="1200" b="0" i="1" u="none" strike="noStrike" dirty="0">
                <a:solidFill>
                  <a:srgbClr val="000000"/>
                </a:solidFill>
                <a:effectLst/>
                <a:latin typeface="Raleway" panose="020B0503030101060003" pitchFamily="34" charset="0"/>
              </a:rPr>
              <a:t>Et le soutien de :</a:t>
            </a:r>
            <a:r>
              <a:rPr lang="fr-FR" sz="1200" b="0" i="0" dirty="0">
                <a:solidFill>
                  <a:srgbClr val="000000"/>
                </a:solidFill>
                <a:effectLst/>
                <a:latin typeface="Raleway" panose="020B0503030101060003" pitchFamily="34" charset="0"/>
              </a:rPr>
              <a:t>​</a:t>
            </a:r>
            <a:endParaRPr lang="fr-FR" sz="1200" dirty="0">
              <a:latin typeface="Raleway" panose="020B0503030101060003" pitchFamily="34" charset="0"/>
            </a:endParaRPr>
          </a:p>
        </p:txBody>
      </p:sp>
      <p:sp>
        <p:nvSpPr>
          <p:cNvPr id="9" name="ZoneTexte 8">
            <a:extLst>
              <a:ext uri="{FF2B5EF4-FFF2-40B4-BE49-F238E27FC236}">
                <a16:creationId xmlns:a16="http://schemas.microsoft.com/office/drawing/2014/main" id="{5E86D276-F604-D777-1CCD-A6844B9FF5ED}"/>
              </a:ext>
            </a:extLst>
          </p:cNvPr>
          <p:cNvSpPr txBox="1"/>
          <p:nvPr/>
        </p:nvSpPr>
        <p:spPr>
          <a:xfrm>
            <a:off x="8842339" y="6464807"/>
            <a:ext cx="7894948" cy="276999"/>
          </a:xfrm>
          <a:prstGeom prst="rect">
            <a:avLst/>
          </a:prstGeom>
          <a:noFill/>
        </p:spPr>
        <p:txBody>
          <a:bodyPr wrap="square">
            <a:spAutoFit/>
          </a:bodyPr>
          <a:lstStyle/>
          <a:p>
            <a:r>
              <a:rPr lang="fr-FR" sz="1200" b="0" i="1" u="none" strike="noStrike" dirty="0">
                <a:solidFill>
                  <a:srgbClr val="000000"/>
                </a:solidFill>
                <a:effectLst/>
                <a:latin typeface="Raleway" panose="020B0503030101060003" pitchFamily="34" charset="0"/>
              </a:rPr>
              <a:t>Et des 38 stations de Montagne</a:t>
            </a:r>
            <a:endParaRPr lang="fr-FR" sz="1200" dirty="0">
              <a:latin typeface="Raleway" panose="020B0503030101060003" pitchFamily="34" charset="0"/>
            </a:endParaRPr>
          </a:p>
        </p:txBody>
      </p:sp>
      <p:sp>
        <p:nvSpPr>
          <p:cNvPr id="18" name="Rectangle 17">
            <a:extLst>
              <a:ext uri="{FF2B5EF4-FFF2-40B4-BE49-F238E27FC236}">
                <a16:creationId xmlns:a16="http://schemas.microsoft.com/office/drawing/2014/main" id="{CD903AC5-8AB1-67B8-278D-BF7F931A8EA5}"/>
              </a:ext>
            </a:extLst>
          </p:cNvPr>
          <p:cNvSpPr/>
          <p:nvPr/>
        </p:nvSpPr>
        <p:spPr>
          <a:xfrm>
            <a:off x="2336824" y="1276372"/>
            <a:ext cx="5567832" cy="646331"/>
          </a:xfrm>
          <a:prstGeom prst="rect">
            <a:avLst/>
          </a:prstGeom>
          <a:solidFill>
            <a:srgbClr val="F12C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27EB53E4-3D44-F5C1-2F52-CB5FEEE464E0}"/>
              </a:ext>
            </a:extLst>
          </p:cNvPr>
          <p:cNvSpPr txBox="1"/>
          <p:nvPr/>
        </p:nvSpPr>
        <p:spPr>
          <a:xfrm>
            <a:off x="2563407" y="1351168"/>
            <a:ext cx="5378834" cy="523220"/>
          </a:xfrm>
          <a:prstGeom prst="rect">
            <a:avLst/>
          </a:prstGeom>
          <a:noFill/>
        </p:spPr>
        <p:txBody>
          <a:bodyPr wrap="square">
            <a:spAutoFit/>
          </a:bodyPr>
          <a:lstStyle/>
          <a:p>
            <a:r>
              <a:rPr lang="fr-FR" sz="2800" b="1" dirty="0">
                <a:solidFill>
                  <a:schemeClr val="bg1"/>
                </a:solidFill>
                <a:latin typeface="Raleway" pitchFamily="2" charset="77"/>
              </a:rPr>
              <a:t>Fil rouge</a:t>
            </a:r>
          </a:p>
        </p:txBody>
      </p:sp>
      <p:pic>
        <p:nvPicPr>
          <p:cNvPr id="10" name="Image 9" descr="Une image contenant texte, Police, Graphique, capture d’écran&#10;&#10;Description générée automatiquement">
            <a:extLst>
              <a:ext uri="{FF2B5EF4-FFF2-40B4-BE49-F238E27FC236}">
                <a16:creationId xmlns:a16="http://schemas.microsoft.com/office/drawing/2014/main" id="{B782282A-8F9A-6322-4986-F224310D0B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217" y="184359"/>
            <a:ext cx="2487355" cy="741339"/>
          </a:xfrm>
          <a:prstGeom prst="rect">
            <a:avLst/>
          </a:prstGeom>
        </p:spPr>
      </p:pic>
      <p:sp>
        <p:nvSpPr>
          <p:cNvPr id="11" name="ZoneTexte 10">
            <a:extLst>
              <a:ext uri="{FF2B5EF4-FFF2-40B4-BE49-F238E27FC236}">
                <a16:creationId xmlns:a16="http://schemas.microsoft.com/office/drawing/2014/main" id="{0499D81F-7278-B3B0-F78A-E409AD98A264}"/>
              </a:ext>
            </a:extLst>
          </p:cNvPr>
          <p:cNvSpPr txBox="1"/>
          <p:nvPr/>
        </p:nvSpPr>
        <p:spPr>
          <a:xfrm>
            <a:off x="931817" y="3268281"/>
            <a:ext cx="9361714" cy="523220"/>
          </a:xfrm>
          <a:prstGeom prst="rect">
            <a:avLst/>
          </a:prstGeom>
          <a:noFill/>
        </p:spPr>
        <p:txBody>
          <a:bodyPr wrap="square">
            <a:spAutoFit/>
          </a:bodyPr>
          <a:lstStyle/>
          <a:p>
            <a:pPr algn="ctr"/>
            <a:r>
              <a:rPr lang="fr-FR" sz="2800" b="1" dirty="0">
                <a:effectLst/>
                <a:latin typeface="Raleway" pitchFamily="2" charset="0"/>
                <a:ea typeface="Aptos" panose="020B0004020202020204" pitchFamily="34" charset="0"/>
                <a:cs typeface="Times New Roman" panose="02020603050405020304" pitchFamily="18" charset="0"/>
              </a:rPr>
              <a:t>Temps d’échange avec la salle: 30 mn </a:t>
            </a:r>
            <a:endParaRPr lang="fr-FR" sz="2800" dirty="0">
              <a:latin typeface="Raleway" pitchFamily="2" charset="0"/>
            </a:endParaRPr>
          </a:p>
        </p:txBody>
      </p:sp>
      <p:pic>
        <p:nvPicPr>
          <p:cNvPr id="2" name="Image 1" descr="Une image contenant Graphique, symbole, logo, Police&#10;&#10;Description générée automatiquement">
            <a:extLst>
              <a:ext uri="{FF2B5EF4-FFF2-40B4-BE49-F238E27FC236}">
                <a16:creationId xmlns:a16="http://schemas.microsoft.com/office/drawing/2014/main" id="{8E04EBF6-0A66-A34E-2997-E563CDA1E3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306" y="1938113"/>
            <a:ext cx="1551492" cy="1490887"/>
          </a:xfrm>
          <a:prstGeom prst="rect">
            <a:avLst/>
          </a:prstGeom>
        </p:spPr>
      </p:pic>
      <p:pic>
        <p:nvPicPr>
          <p:cNvPr id="12" name="Image 11" descr="Une image contenant symbole, Police, Graphique, logo&#10;&#10;Description générée automatiquement">
            <a:extLst>
              <a:ext uri="{FF2B5EF4-FFF2-40B4-BE49-F238E27FC236}">
                <a16:creationId xmlns:a16="http://schemas.microsoft.com/office/drawing/2014/main" id="{E364F2F0-0CA8-5234-4D42-9D7D6195DC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70276" y="3628103"/>
            <a:ext cx="1555531" cy="1490886"/>
          </a:xfrm>
          <a:prstGeom prst="rect">
            <a:avLst/>
          </a:prstGeom>
        </p:spPr>
      </p:pic>
    </p:spTree>
    <p:extLst>
      <p:ext uri="{BB962C8B-B14F-4D97-AF65-F5344CB8AC3E}">
        <p14:creationId xmlns:p14="http://schemas.microsoft.com/office/powerpoint/2010/main" val="340413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Graphique&#10;&#10;Description générée automatiquement">
            <a:extLst>
              <a:ext uri="{FF2B5EF4-FFF2-40B4-BE49-F238E27FC236}">
                <a16:creationId xmlns:a16="http://schemas.microsoft.com/office/drawing/2014/main" id="{F6A2935A-CB22-B7B8-26B6-EE7E51694BD6}"/>
              </a:ext>
            </a:extLst>
          </p:cNvPr>
          <p:cNvPicPr>
            <a:picLocks noChangeAspect="1"/>
          </p:cNvPicPr>
          <p:nvPr/>
        </p:nvPicPr>
        <p:blipFill rotWithShape="1">
          <a:blip r:embed="rId2">
            <a:extLst>
              <a:ext uri="{28A0092B-C50C-407E-A947-70E740481C1C}">
                <a14:useLocalDpi xmlns:a14="http://schemas.microsoft.com/office/drawing/2010/main" val="0"/>
              </a:ext>
            </a:extLst>
          </a:blip>
          <a:srcRect t="57969"/>
          <a:stretch/>
        </p:blipFill>
        <p:spPr>
          <a:xfrm>
            <a:off x="0" y="4892514"/>
            <a:ext cx="6729984" cy="1591148"/>
          </a:xfrm>
          <a:prstGeom prst="rect">
            <a:avLst/>
          </a:prstGeom>
        </p:spPr>
      </p:pic>
      <p:pic>
        <p:nvPicPr>
          <p:cNvPr id="6" name="Image 5" descr="Une image contenant Graphique&#10;&#10;Description générée automatiquement">
            <a:extLst>
              <a:ext uri="{FF2B5EF4-FFF2-40B4-BE49-F238E27FC236}">
                <a16:creationId xmlns:a16="http://schemas.microsoft.com/office/drawing/2014/main" id="{F5B22610-E4FB-54EA-9DE2-77B9E849E390}"/>
              </a:ext>
            </a:extLst>
          </p:cNvPr>
          <p:cNvPicPr>
            <a:picLocks noChangeAspect="1"/>
          </p:cNvPicPr>
          <p:nvPr/>
        </p:nvPicPr>
        <p:blipFill rotWithShape="1">
          <a:blip r:embed="rId2">
            <a:extLst>
              <a:ext uri="{28A0092B-C50C-407E-A947-70E740481C1C}">
                <a14:useLocalDpi xmlns:a14="http://schemas.microsoft.com/office/drawing/2010/main" val="0"/>
              </a:ext>
            </a:extLst>
          </a:blip>
          <a:srcRect l="18840" t="56357"/>
          <a:stretch/>
        </p:blipFill>
        <p:spPr>
          <a:xfrm flipH="1">
            <a:off x="6729984" y="4831490"/>
            <a:ext cx="5462016" cy="1652171"/>
          </a:xfrm>
          <a:prstGeom prst="rect">
            <a:avLst/>
          </a:prstGeom>
        </p:spPr>
      </p:pic>
      <p:sp>
        <p:nvSpPr>
          <p:cNvPr id="30" name="Rectangle 29">
            <a:extLst>
              <a:ext uri="{FF2B5EF4-FFF2-40B4-BE49-F238E27FC236}">
                <a16:creationId xmlns:a16="http://schemas.microsoft.com/office/drawing/2014/main" id="{36BFED99-8D6F-EADE-85B1-5116A994553A}"/>
              </a:ext>
            </a:extLst>
          </p:cNvPr>
          <p:cNvSpPr/>
          <p:nvPr/>
        </p:nvSpPr>
        <p:spPr>
          <a:xfrm>
            <a:off x="0" y="6384426"/>
            <a:ext cx="12210935" cy="525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98C750D6-2520-BDAB-5989-DD6BC107F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353" y="6384426"/>
            <a:ext cx="5410986" cy="525825"/>
          </a:xfrm>
          <a:prstGeom prst="rect">
            <a:avLst/>
          </a:prstGeom>
        </p:spPr>
      </p:pic>
      <p:pic>
        <p:nvPicPr>
          <p:cNvPr id="4" name="Image 3" descr="Une image contenant Graphique, Police, texte, graphisme&#10;&#10;Description générée automatiquement">
            <a:extLst>
              <a:ext uri="{FF2B5EF4-FFF2-40B4-BE49-F238E27FC236}">
                <a16:creationId xmlns:a16="http://schemas.microsoft.com/office/drawing/2014/main" id="{3BDAE700-51F6-D8F0-CF73-9AC5B50EDD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77" y="6422134"/>
            <a:ext cx="849533" cy="395466"/>
          </a:xfrm>
          <a:prstGeom prst="rect">
            <a:avLst/>
          </a:prstGeom>
        </p:spPr>
      </p:pic>
      <p:pic>
        <p:nvPicPr>
          <p:cNvPr id="7" name="Image 6" descr="Une image contenant Police, texte, cercle, Graphique&#10;&#10;Description générée automatiquement">
            <a:extLst>
              <a:ext uri="{FF2B5EF4-FFF2-40B4-BE49-F238E27FC236}">
                <a16:creationId xmlns:a16="http://schemas.microsoft.com/office/drawing/2014/main" id="{E0C3E6D2-3C2E-1C38-7207-B708FDA2FB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0993" y="6419795"/>
            <a:ext cx="397805" cy="397805"/>
          </a:xfrm>
          <a:prstGeom prst="rect">
            <a:avLst/>
          </a:prstGeom>
        </p:spPr>
      </p:pic>
      <p:sp>
        <p:nvSpPr>
          <p:cNvPr id="8" name="ZoneTexte 7">
            <a:extLst>
              <a:ext uri="{FF2B5EF4-FFF2-40B4-BE49-F238E27FC236}">
                <a16:creationId xmlns:a16="http://schemas.microsoft.com/office/drawing/2014/main" id="{EF6D2AA7-6641-2A15-60B6-31635F427FA8}"/>
              </a:ext>
            </a:extLst>
          </p:cNvPr>
          <p:cNvSpPr txBox="1"/>
          <p:nvPr/>
        </p:nvSpPr>
        <p:spPr>
          <a:xfrm>
            <a:off x="2006585" y="6464808"/>
            <a:ext cx="7894948" cy="276999"/>
          </a:xfrm>
          <a:prstGeom prst="rect">
            <a:avLst/>
          </a:prstGeom>
          <a:noFill/>
        </p:spPr>
        <p:txBody>
          <a:bodyPr wrap="square">
            <a:spAutoFit/>
          </a:bodyPr>
          <a:lstStyle/>
          <a:p>
            <a:r>
              <a:rPr lang="fr-FR" sz="1200" b="0" i="1" u="none" strike="noStrike" dirty="0">
                <a:solidFill>
                  <a:srgbClr val="000000"/>
                </a:solidFill>
                <a:effectLst/>
                <a:latin typeface="Raleway" panose="020B0503030101060003" pitchFamily="34" charset="0"/>
              </a:rPr>
              <a:t>Et le soutien de :</a:t>
            </a:r>
            <a:r>
              <a:rPr lang="fr-FR" sz="1200" b="0" i="0" dirty="0">
                <a:solidFill>
                  <a:srgbClr val="000000"/>
                </a:solidFill>
                <a:effectLst/>
                <a:latin typeface="Raleway" panose="020B0503030101060003" pitchFamily="34" charset="0"/>
              </a:rPr>
              <a:t>​</a:t>
            </a:r>
            <a:endParaRPr lang="fr-FR" sz="1200" dirty="0">
              <a:latin typeface="Raleway" panose="020B0503030101060003" pitchFamily="34" charset="0"/>
            </a:endParaRPr>
          </a:p>
        </p:txBody>
      </p:sp>
      <p:sp>
        <p:nvSpPr>
          <p:cNvPr id="9" name="ZoneTexte 8">
            <a:extLst>
              <a:ext uri="{FF2B5EF4-FFF2-40B4-BE49-F238E27FC236}">
                <a16:creationId xmlns:a16="http://schemas.microsoft.com/office/drawing/2014/main" id="{5E86D276-F604-D777-1CCD-A6844B9FF5ED}"/>
              </a:ext>
            </a:extLst>
          </p:cNvPr>
          <p:cNvSpPr txBox="1"/>
          <p:nvPr/>
        </p:nvSpPr>
        <p:spPr>
          <a:xfrm>
            <a:off x="8842339" y="6464807"/>
            <a:ext cx="7894948" cy="276999"/>
          </a:xfrm>
          <a:prstGeom prst="rect">
            <a:avLst/>
          </a:prstGeom>
          <a:noFill/>
        </p:spPr>
        <p:txBody>
          <a:bodyPr wrap="square">
            <a:spAutoFit/>
          </a:bodyPr>
          <a:lstStyle/>
          <a:p>
            <a:r>
              <a:rPr lang="fr-FR" sz="1200" b="0" i="1" u="none" strike="noStrike" dirty="0">
                <a:solidFill>
                  <a:srgbClr val="000000"/>
                </a:solidFill>
                <a:effectLst/>
                <a:latin typeface="Raleway" panose="020B0503030101060003" pitchFamily="34" charset="0"/>
              </a:rPr>
              <a:t>Et des 38 stations de Montagne</a:t>
            </a:r>
            <a:endParaRPr lang="fr-FR" sz="1200" dirty="0">
              <a:latin typeface="Raleway" panose="020B0503030101060003" pitchFamily="34" charset="0"/>
            </a:endParaRPr>
          </a:p>
        </p:txBody>
      </p:sp>
      <p:sp>
        <p:nvSpPr>
          <p:cNvPr id="18" name="Rectangle 17">
            <a:extLst>
              <a:ext uri="{FF2B5EF4-FFF2-40B4-BE49-F238E27FC236}">
                <a16:creationId xmlns:a16="http://schemas.microsoft.com/office/drawing/2014/main" id="{CD903AC5-8AB1-67B8-278D-BF7F931A8EA5}"/>
              </a:ext>
            </a:extLst>
          </p:cNvPr>
          <p:cNvSpPr/>
          <p:nvPr/>
        </p:nvSpPr>
        <p:spPr>
          <a:xfrm>
            <a:off x="2336824" y="1276372"/>
            <a:ext cx="5567832" cy="646331"/>
          </a:xfrm>
          <a:prstGeom prst="rect">
            <a:avLst/>
          </a:prstGeom>
          <a:solidFill>
            <a:srgbClr val="F12C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27EB53E4-3D44-F5C1-2F52-CB5FEEE464E0}"/>
              </a:ext>
            </a:extLst>
          </p:cNvPr>
          <p:cNvSpPr txBox="1"/>
          <p:nvPr/>
        </p:nvSpPr>
        <p:spPr>
          <a:xfrm>
            <a:off x="2563407" y="1351168"/>
            <a:ext cx="5378834" cy="523220"/>
          </a:xfrm>
          <a:prstGeom prst="rect">
            <a:avLst/>
          </a:prstGeom>
          <a:noFill/>
        </p:spPr>
        <p:txBody>
          <a:bodyPr wrap="square">
            <a:spAutoFit/>
          </a:bodyPr>
          <a:lstStyle/>
          <a:p>
            <a:r>
              <a:rPr lang="fr-FR" sz="2800" b="1" dirty="0">
                <a:solidFill>
                  <a:schemeClr val="bg1"/>
                </a:solidFill>
                <a:latin typeface="Raleway" pitchFamily="2" charset="77"/>
              </a:rPr>
              <a:t>Fil rouge</a:t>
            </a:r>
          </a:p>
        </p:txBody>
      </p:sp>
      <p:pic>
        <p:nvPicPr>
          <p:cNvPr id="10" name="Image 9" descr="Une image contenant texte, Police, Graphique, capture d’écran&#10;&#10;Description générée automatiquement">
            <a:extLst>
              <a:ext uri="{FF2B5EF4-FFF2-40B4-BE49-F238E27FC236}">
                <a16:creationId xmlns:a16="http://schemas.microsoft.com/office/drawing/2014/main" id="{B782282A-8F9A-6322-4986-F224310D0B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217" y="184359"/>
            <a:ext cx="2487355" cy="741339"/>
          </a:xfrm>
          <a:prstGeom prst="rect">
            <a:avLst/>
          </a:prstGeom>
        </p:spPr>
      </p:pic>
      <p:sp>
        <p:nvSpPr>
          <p:cNvPr id="11" name="ZoneTexte 10">
            <a:extLst>
              <a:ext uri="{FF2B5EF4-FFF2-40B4-BE49-F238E27FC236}">
                <a16:creationId xmlns:a16="http://schemas.microsoft.com/office/drawing/2014/main" id="{0499D81F-7278-B3B0-F78A-E409AD98A264}"/>
              </a:ext>
            </a:extLst>
          </p:cNvPr>
          <p:cNvSpPr txBox="1"/>
          <p:nvPr/>
        </p:nvSpPr>
        <p:spPr>
          <a:xfrm>
            <a:off x="931817" y="3268281"/>
            <a:ext cx="9361714" cy="523220"/>
          </a:xfrm>
          <a:prstGeom prst="rect">
            <a:avLst/>
          </a:prstGeom>
          <a:noFill/>
        </p:spPr>
        <p:txBody>
          <a:bodyPr wrap="square">
            <a:spAutoFit/>
          </a:bodyPr>
          <a:lstStyle/>
          <a:p>
            <a:pPr algn="ctr"/>
            <a:r>
              <a:rPr lang="fr-FR" sz="2800" b="1" dirty="0">
                <a:latin typeface="Raleway" pitchFamily="2" charset="0"/>
                <a:cs typeface="Times New Roman" panose="02020603050405020304" pitchFamily="18" charset="0"/>
              </a:rPr>
              <a:t>Merci pour votre participation! </a:t>
            </a:r>
            <a:endParaRPr lang="fr-FR" sz="2800" dirty="0">
              <a:latin typeface="Raleway" pitchFamily="2" charset="0"/>
            </a:endParaRPr>
          </a:p>
        </p:txBody>
      </p:sp>
      <p:pic>
        <p:nvPicPr>
          <p:cNvPr id="14" name="Image 13" descr="Une image contenant Graphique, Police, logo, graphisme&#10;&#10;Description générée automatiquement">
            <a:extLst>
              <a:ext uri="{FF2B5EF4-FFF2-40B4-BE49-F238E27FC236}">
                <a16:creationId xmlns:a16="http://schemas.microsoft.com/office/drawing/2014/main" id="{4C13035D-929E-A55D-BCA7-3C92527062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6670" y="1627667"/>
            <a:ext cx="2014336" cy="1935651"/>
          </a:xfrm>
          <a:prstGeom prst="rect">
            <a:avLst/>
          </a:prstGeom>
        </p:spPr>
      </p:pic>
    </p:spTree>
    <p:extLst>
      <p:ext uri="{BB962C8B-B14F-4D97-AF65-F5344CB8AC3E}">
        <p14:creationId xmlns:p14="http://schemas.microsoft.com/office/powerpoint/2010/main" val="164899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Graphique&#10;&#10;Description générée automatiquement">
            <a:extLst>
              <a:ext uri="{FF2B5EF4-FFF2-40B4-BE49-F238E27FC236}">
                <a16:creationId xmlns:a16="http://schemas.microsoft.com/office/drawing/2014/main" id="{F6A2935A-CB22-B7B8-26B6-EE7E51694BD6}"/>
              </a:ext>
            </a:extLst>
          </p:cNvPr>
          <p:cNvPicPr>
            <a:picLocks noChangeAspect="1"/>
          </p:cNvPicPr>
          <p:nvPr/>
        </p:nvPicPr>
        <p:blipFill rotWithShape="1">
          <a:blip r:embed="rId3">
            <a:extLst>
              <a:ext uri="{28A0092B-C50C-407E-A947-70E740481C1C}">
                <a14:useLocalDpi xmlns:a14="http://schemas.microsoft.com/office/drawing/2010/main" val="0"/>
              </a:ext>
            </a:extLst>
          </a:blip>
          <a:srcRect t="57969"/>
          <a:stretch/>
        </p:blipFill>
        <p:spPr>
          <a:xfrm>
            <a:off x="0" y="4892514"/>
            <a:ext cx="6729984" cy="1591148"/>
          </a:xfrm>
          <a:prstGeom prst="rect">
            <a:avLst/>
          </a:prstGeom>
        </p:spPr>
      </p:pic>
      <p:pic>
        <p:nvPicPr>
          <p:cNvPr id="6" name="Image 5" descr="Une image contenant Graphique&#10;&#10;Description générée automatiquement">
            <a:extLst>
              <a:ext uri="{FF2B5EF4-FFF2-40B4-BE49-F238E27FC236}">
                <a16:creationId xmlns:a16="http://schemas.microsoft.com/office/drawing/2014/main" id="{F5B22610-E4FB-54EA-9DE2-77B9E849E390}"/>
              </a:ext>
            </a:extLst>
          </p:cNvPr>
          <p:cNvPicPr>
            <a:picLocks noChangeAspect="1"/>
          </p:cNvPicPr>
          <p:nvPr/>
        </p:nvPicPr>
        <p:blipFill rotWithShape="1">
          <a:blip r:embed="rId3">
            <a:extLst>
              <a:ext uri="{28A0092B-C50C-407E-A947-70E740481C1C}">
                <a14:useLocalDpi xmlns:a14="http://schemas.microsoft.com/office/drawing/2010/main" val="0"/>
              </a:ext>
            </a:extLst>
          </a:blip>
          <a:srcRect l="18840" t="56357"/>
          <a:stretch/>
        </p:blipFill>
        <p:spPr>
          <a:xfrm flipH="1">
            <a:off x="6729984" y="4831490"/>
            <a:ext cx="5462016" cy="1652171"/>
          </a:xfrm>
          <a:prstGeom prst="rect">
            <a:avLst/>
          </a:prstGeom>
        </p:spPr>
      </p:pic>
      <p:sp>
        <p:nvSpPr>
          <p:cNvPr id="30" name="Rectangle 29">
            <a:extLst>
              <a:ext uri="{FF2B5EF4-FFF2-40B4-BE49-F238E27FC236}">
                <a16:creationId xmlns:a16="http://schemas.microsoft.com/office/drawing/2014/main" id="{36BFED99-8D6F-EADE-85B1-5116A994553A}"/>
              </a:ext>
            </a:extLst>
          </p:cNvPr>
          <p:cNvSpPr/>
          <p:nvPr/>
        </p:nvSpPr>
        <p:spPr>
          <a:xfrm>
            <a:off x="0" y="6384426"/>
            <a:ext cx="12210935" cy="525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98C750D6-2520-BDAB-5989-DD6BC107F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353" y="6384426"/>
            <a:ext cx="5410986" cy="525825"/>
          </a:xfrm>
          <a:prstGeom prst="rect">
            <a:avLst/>
          </a:prstGeom>
        </p:spPr>
      </p:pic>
      <p:pic>
        <p:nvPicPr>
          <p:cNvPr id="4" name="Image 3" descr="Une image contenant Graphique, Police, texte, graphisme&#10;&#10;Description générée automatiquement">
            <a:extLst>
              <a:ext uri="{FF2B5EF4-FFF2-40B4-BE49-F238E27FC236}">
                <a16:creationId xmlns:a16="http://schemas.microsoft.com/office/drawing/2014/main" id="{3BDAE700-51F6-D8F0-CF73-9AC5B50EDD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377" y="6422134"/>
            <a:ext cx="849533" cy="395466"/>
          </a:xfrm>
          <a:prstGeom prst="rect">
            <a:avLst/>
          </a:prstGeom>
        </p:spPr>
      </p:pic>
      <p:pic>
        <p:nvPicPr>
          <p:cNvPr id="7" name="Image 6" descr="Une image contenant Police, texte, cercle, Graphique&#10;&#10;Description générée automatiquement">
            <a:extLst>
              <a:ext uri="{FF2B5EF4-FFF2-40B4-BE49-F238E27FC236}">
                <a16:creationId xmlns:a16="http://schemas.microsoft.com/office/drawing/2014/main" id="{E0C3E6D2-3C2E-1C38-7207-B708FDA2FB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0993" y="6419795"/>
            <a:ext cx="397805" cy="397805"/>
          </a:xfrm>
          <a:prstGeom prst="rect">
            <a:avLst/>
          </a:prstGeom>
        </p:spPr>
      </p:pic>
      <p:sp>
        <p:nvSpPr>
          <p:cNvPr id="8" name="ZoneTexte 7">
            <a:extLst>
              <a:ext uri="{FF2B5EF4-FFF2-40B4-BE49-F238E27FC236}">
                <a16:creationId xmlns:a16="http://schemas.microsoft.com/office/drawing/2014/main" id="{EF6D2AA7-6641-2A15-60B6-31635F427FA8}"/>
              </a:ext>
            </a:extLst>
          </p:cNvPr>
          <p:cNvSpPr txBox="1"/>
          <p:nvPr/>
        </p:nvSpPr>
        <p:spPr>
          <a:xfrm>
            <a:off x="2006585" y="6464808"/>
            <a:ext cx="7894948" cy="276999"/>
          </a:xfrm>
          <a:prstGeom prst="rect">
            <a:avLst/>
          </a:prstGeom>
          <a:noFill/>
        </p:spPr>
        <p:txBody>
          <a:bodyPr wrap="square">
            <a:spAutoFit/>
          </a:bodyPr>
          <a:lstStyle/>
          <a:p>
            <a:r>
              <a:rPr lang="fr-FR" sz="1200" b="0" i="1" u="none" strike="noStrike" dirty="0">
                <a:solidFill>
                  <a:srgbClr val="000000"/>
                </a:solidFill>
                <a:effectLst/>
                <a:latin typeface="Raleway" panose="020B0503030101060003" pitchFamily="34" charset="0"/>
              </a:rPr>
              <a:t>Et le soutien de :</a:t>
            </a:r>
            <a:r>
              <a:rPr lang="fr-FR" sz="1200" b="0" i="0" dirty="0">
                <a:solidFill>
                  <a:srgbClr val="000000"/>
                </a:solidFill>
                <a:effectLst/>
                <a:latin typeface="Raleway" panose="020B0503030101060003" pitchFamily="34" charset="0"/>
              </a:rPr>
              <a:t>​</a:t>
            </a:r>
            <a:endParaRPr lang="fr-FR" sz="1200" dirty="0">
              <a:latin typeface="Raleway" panose="020B0503030101060003" pitchFamily="34" charset="0"/>
            </a:endParaRPr>
          </a:p>
        </p:txBody>
      </p:sp>
      <p:sp>
        <p:nvSpPr>
          <p:cNvPr id="9" name="ZoneTexte 8">
            <a:extLst>
              <a:ext uri="{FF2B5EF4-FFF2-40B4-BE49-F238E27FC236}">
                <a16:creationId xmlns:a16="http://schemas.microsoft.com/office/drawing/2014/main" id="{5E86D276-F604-D777-1CCD-A6844B9FF5ED}"/>
              </a:ext>
            </a:extLst>
          </p:cNvPr>
          <p:cNvSpPr txBox="1"/>
          <p:nvPr/>
        </p:nvSpPr>
        <p:spPr>
          <a:xfrm>
            <a:off x="8842339" y="6464807"/>
            <a:ext cx="7894948" cy="276999"/>
          </a:xfrm>
          <a:prstGeom prst="rect">
            <a:avLst/>
          </a:prstGeom>
          <a:noFill/>
        </p:spPr>
        <p:txBody>
          <a:bodyPr wrap="square">
            <a:spAutoFit/>
          </a:bodyPr>
          <a:lstStyle/>
          <a:p>
            <a:r>
              <a:rPr lang="fr-FR" sz="1200" b="0" i="1" u="none" strike="noStrike" dirty="0">
                <a:solidFill>
                  <a:srgbClr val="000000"/>
                </a:solidFill>
                <a:effectLst/>
                <a:latin typeface="Raleway" panose="020B0503030101060003" pitchFamily="34" charset="0"/>
              </a:rPr>
              <a:t>Et des 38 stations de Montagne</a:t>
            </a:r>
            <a:endParaRPr lang="fr-FR" sz="1200" dirty="0">
              <a:latin typeface="Raleway" panose="020B0503030101060003" pitchFamily="34" charset="0"/>
            </a:endParaRPr>
          </a:p>
        </p:txBody>
      </p:sp>
      <p:pic>
        <p:nvPicPr>
          <p:cNvPr id="12" name="Image 11" descr="Une image contenant Graphique, cercle, illustration, art&#10;&#10;Description générée automatiquement">
            <a:extLst>
              <a:ext uri="{FF2B5EF4-FFF2-40B4-BE49-F238E27FC236}">
                <a16:creationId xmlns:a16="http://schemas.microsoft.com/office/drawing/2014/main" id="{8B264C45-974D-A43F-B61F-1579DE6F67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2355" y="0"/>
            <a:ext cx="8974032" cy="5047893"/>
          </a:xfrm>
          <a:prstGeom prst="rect">
            <a:avLst/>
          </a:prstGeom>
        </p:spPr>
      </p:pic>
      <p:sp>
        <p:nvSpPr>
          <p:cNvPr id="18" name="Rectangle 17">
            <a:extLst>
              <a:ext uri="{FF2B5EF4-FFF2-40B4-BE49-F238E27FC236}">
                <a16:creationId xmlns:a16="http://schemas.microsoft.com/office/drawing/2014/main" id="{CD903AC5-8AB1-67B8-278D-BF7F931A8EA5}"/>
              </a:ext>
            </a:extLst>
          </p:cNvPr>
          <p:cNvSpPr/>
          <p:nvPr/>
        </p:nvSpPr>
        <p:spPr>
          <a:xfrm>
            <a:off x="2608980" y="252914"/>
            <a:ext cx="6040104" cy="923330"/>
          </a:xfrm>
          <a:prstGeom prst="rect">
            <a:avLst/>
          </a:prstGeom>
          <a:solidFill>
            <a:srgbClr val="F12C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llipse 10">
            <a:extLst>
              <a:ext uri="{FF2B5EF4-FFF2-40B4-BE49-F238E27FC236}">
                <a16:creationId xmlns:a16="http://schemas.microsoft.com/office/drawing/2014/main" id="{E770B312-81CB-6339-A610-8BE62D951330}"/>
              </a:ext>
            </a:extLst>
          </p:cNvPr>
          <p:cNvSpPr/>
          <p:nvPr/>
        </p:nvSpPr>
        <p:spPr>
          <a:xfrm>
            <a:off x="2297970" y="374338"/>
            <a:ext cx="511247" cy="52652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2800" b="1" dirty="0">
                <a:solidFill>
                  <a:srgbClr val="F12C1B"/>
                </a:solidFill>
                <a:latin typeface="Raleway" panose="020B0503030101060003" pitchFamily="34" charset="0"/>
              </a:rPr>
              <a:t>3</a:t>
            </a:r>
          </a:p>
        </p:txBody>
      </p:sp>
      <p:sp>
        <p:nvSpPr>
          <p:cNvPr id="13" name="ZoneTexte 12">
            <a:extLst>
              <a:ext uri="{FF2B5EF4-FFF2-40B4-BE49-F238E27FC236}">
                <a16:creationId xmlns:a16="http://schemas.microsoft.com/office/drawing/2014/main" id="{27EB53E4-3D44-F5C1-2F52-CB5FEEE464E0}"/>
              </a:ext>
            </a:extLst>
          </p:cNvPr>
          <p:cNvSpPr txBox="1"/>
          <p:nvPr/>
        </p:nvSpPr>
        <p:spPr>
          <a:xfrm>
            <a:off x="2803675" y="401036"/>
            <a:ext cx="5387033" cy="830997"/>
          </a:xfrm>
          <a:prstGeom prst="rect">
            <a:avLst/>
          </a:prstGeom>
          <a:noFill/>
        </p:spPr>
        <p:txBody>
          <a:bodyPr wrap="square">
            <a:spAutoFit/>
          </a:bodyPr>
          <a:lstStyle/>
          <a:p>
            <a:pPr marR="0" algn="just" rtl="0"/>
            <a:r>
              <a:rPr lang="fr-FR" sz="2400" b="0" i="0" u="none" strike="noStrike" baseline="30000" dirty="0">
                <a:solidFill>
                  <a:schemeClr val="bg1"/>
                </a:solidFill>
                <a:latin typeface="Raleway" panose="020B0503030101060003" pitchFamily="34" charset="0"/>
              </a:rPr>
              <a:t>De la transformation à la commercialisation, comment mieux valoriser les ressources issues de l’agriculture pyrénéenne ?</a:t>
            </a:r>
          </a:p>
        </p:txBody>
      </p:sp>
      <p:sp>
        <p:nvSpPr>
          <p:cNvPr id="21" name="ZoneTexte 20">
            <a:extLst>
              <a:ext uri="{FF2B5EF4-FFF2-40B4-BE49-F238E27FC236}">
                <a16:creationId xmlns:a16="http://schemas.microsoft.com/office/drawing/2014/main" id="{3C26023D-EFC1-7253-38C4-BE24DD9F516E}"/>
              </a:ext>
            </a:extLst>
          </p:cNvPr>
          <p:cNvSpPr txBox="1"/>
          <p:nvPr/>
        </p:nvSpPr>
        <p:spPr>
          <a:xfrm>
            <a:off x="6973569" y="3678000"/>
            <a:ext cx="1746077" cy="1384995"/>
          </a:xfrm>
          <a:prstGeom prst="rect">
            <a:avLst/>
          </a:prstGeom>
          <a:noFill/>
        </p:spPr>
        <p:txBody>
          <a:bodyPr wrap="square">
            <a:spAutoFit/>
          </a:bodyPr>
          <a:lstStyle/>
          <a:p>
            <a:r>
              <a:rPr lang="fr-FR" sz="1400" b="1" dirty="0">
                <a:latin typeface="GTHaptikBold" panose="00000500000000000000" pitchFamily="2" charset="0"/>
                <a:cs typeface="GTHaptikBold" panose="00000500000000000000" pitchFamily="2" charset="0"/>
              </a:rPr>
              <a:t>Olivier Tardy</a:t>
            </a:r>
            <a:r>
              <a:rPr lang="fr-FR" sz="1400" dirty="0">
                <a:latin typeface="GT Haptik" panose="00000500000000000000" pitchFamily="2" charset="0"/>
                <a:cs typeface="GT Haptik" panose="00000500000000000000" pitchFamily="2" charset="0"/>
              </a:rPr>
              <a:t>, Directeur de la coopérative "Les Jardins de la Haute-Vallée de l'Aude"</a:t>
            </a:r>
          </a:p>
        </p:txBody>
      </p:sp>
      <p:sp>
        <p:nvSpPr>
          <p:cNvPr id="28" name="ZoneTexte 27">
            <a:extLst>
              <a:ext uri="{FF2B5EF4-FFF2-40B4-BE49-F238E27FC236}">
                <a16:creationId xmlns:a16="http://schemas.microsoft.com/office/drawing/2014/main" id="{D36B3967-E9EA-54AE-F849-6DBAD34E042D}"/>
              </a:ext>
            </a:extLst>
          </p:cNvPr>
          <p:cNvSpPr txBox="1"/>
          <p:nvPr/>
        </p:nvSpPr>
        <p:spPr>
          <a:xfrm>
            <a:off x="8690795" y="1659124"/>
            <a:ext cx="1618455" cy="954107"/>
          </a:xfrm>
          <a:prstGeom prst="rect">
            <a:avLst/>
          </a:prstGeom>
          <a:noFill/>
        </p:spPr>
        <p:txBody>
          <a:bodyPr wrap="square">
            <a:spAutoFit/>
          </a:bodyPr>
          <a:lstStyle/>
          <a:p>
            <a:r>
              <a:rPr lang="fr-FR" sz="1400" b="1" dirty="0">
                <a:latin typeface="GTHaptikBold" panose="00000500000000000000" pitchFamily="2" charset="0"/>
                <a:cs typeface="GTHaptikBold" panose="00000500000000000000" pitchFamily="2" charset="0"/>
              </a:rPr>
              <a:t>Stéphanie </a:t>
            </a:r>
            <a:r>
              <a:rPr lang="fr-FR" sz="1400" b="1" dirty="0" err="1">
                <a:latin typeface="GTHaptikBold" panose="00000500000000000000" pitchFamily="2" charset="0"/>
                <a:cs typeface="GTHaptikBold" panose="00000500000000000000" pitchFamily="2" charset="0"/>
              </a:rPr>
              <a:t>Tetrel</a:t>
            </a:r>
            <a:r>
              <a:rPr lang="fr-FR" sz="1400" dirty="0">
                <a:latin typeface="GT Haptik" panose="00000500000000000000" pitchFamily="2" charset="0"/>
                <a:cs typeface="GT Haptik" panose="00000500000000000000" pitchFamily="2" charset="0"/>
              </a:rPr>
              <a:t>, Cheffe de projet </a:t>
            </a:r>
            <a:r>
              <a:rPr lang="fr-FR" sz="1400" dirty="0" err="1">
                <a:latin typeface="GT Haptik" panose="00000500000000000000" pitchFamily="2" charset="0"/>
                <a:cs typeface="GT Haptik" panose="00000500000000000000" pitchFamily="2" charset="0"/>
              </a:rPr>
              <a:t>Nòu</a:t>
            </a:r>
            <a:r>
              <a:rPr lang="fr-FR" sz="1400" dirty="0">
                <a:latin typeface="GT Haptik" panose="00000500000000000000" pitchFamily="2" charset="0"/>
                <a:cs typeface="GT Haptik" panose="00000500000000000000" pitchFamily="2" charset="0"/>
              </a:rPr>
              <a:t> Ariège Pyrénées</a:t>
            </a:r>
          </a:p>
        </p:txBody>
      </p:sp>
      <p:sp>
        <p:nvSpPr>
          <p:cNvPr id="31" name="ZoneTexte 30">
            <a:extLst>
              <a:ext uri="{FF2B5EF4-FFF2-40B4-BE49-F238E27FC236}">
                <a16:creationId xmlns:a16="http://schemas.microsoft.com/office/drawing/2014/main" id="{B30B3400-1D2F-264A-6779-CD1BAE0CDDA6}"/>
              </a:ext>
            </a:extLst>
          </p:cNvPr>
          <p:cNvSpPr txBox="1"/>
          <p:nvPr/>
        </p:nvSpPr>
        <p:spPr>
          <a:xfrm>
            <a:off x="7008434" y="2236547"/>
            <a:ext cx="1544831" cy="1169551"/>
          </a:xfrm>
          <a:prstGeom prst="rect">
            <a:avLst/>
          </a:prstGeom>
          <a:noFill/>
        </p:spPr>
        <p:txBody>
          <a:bodyPr wrap="square">
            <a:spAutoFit/>
          </a:bodyPr>
          <a:lstStyle/>
          <a:p>
            <a:r>
              <a:rPr lang="fr-FR" sz="1400" b="1" dirty="0">
                <a:latin typeface="GTHaptikBold" panose="00000500000000000000" pitchFamily="2" charset="0"/>
                <a:cs typeface="GTHaptikBold" panose="00000500000000000000" pitchFamily="2" charset="0"/>
              </a:rPr>
              <a:t>Laurent </a:t>
            </a:r>
            <a:r>
              <a:rPr lang="fr-FR" sz="1400" b="1" dirty="0" err="1">
                <a:latin typeface="GTHaptikBold" panose="00000500000000000000" pitchFamily="2" charset="0"/>
                <a:cs typeface="GTHaptikBold" panose="00000500000000000000" pitchFamily="2" charset="0"/>
              </a:rPr>
              <a:t>Monticciolo</a:t>
            </a:r>
            <a:r>
              <a:rPr lang="fr-FR" sz="1400" dirty="0">
                <a:latin typeface="GT Haptik" panose="00000500000000000000" pitchFamily="2" charset="0"/>
                <a:cs typeface="GT Haptik" panose="00000500000000000000" pitchFamily="2" charset="0"/>
              </a:rPr>
              <a:t>, Directeur de la SCIC abattoirs du Comminges</a:t>
            </a:r>
          </a:p>
        </p:txBody>
      </p:sp>
      <p:sp>
        <p:nvSpPr>
          <p:cNvPr id="33" name="ZoneTexte 32">
            <a:extLst>
              <a:ext uri="{FF2B5EF4-FFF2-40B4-BE49-F238E27FC236}">
                <a16:creationId xmlns:a16="http://schemas.microsoft.com/office/drawing/2014/main" id="{0594FFBD-D1B3-7E51-713D-CEDB797D517D}"/>
              </a:ext>
            </a:extLst>
          </p:cNvPr>
          <p:cNvSpPr txBox="1"/>
          <p:nvPr/>
        </p:nvSpPr>
        <p:spPr>
          <a:xfrm>
            <a:off x="10456007" y="1647835"/>
            <a:ext cx="1735993" cy="954107"/>
          </a:xfrm>
          <a:prstGeom prst="rect">
            <a:avLst/>
          </a:prstGeom>
          <a:noFill/>
        </p:spPr>
        <p:txBody>
          <a:bodyPr wrap="square">
            <a:spAutoFit/>
          </a:bodyPr>
          <a:lstStyle/>
          <a:p>
            <a:r>
              <a:rPr lang="fr-FR" sz="1400" b="1" dirty="0">
                <a:latin typeface="GTHaptikBold" panose="00000500000000000000" pitchFamily="2" charset="0"/>
                <a:cs typeface="GTHaptikBold" panose="00000500000000000000" pitchFamily="2" charset="0"/>
              </a:rPr>
              <a:t>Alexandre Fonseca</a:t>
            </a:r>
            <a:r>
              <a:rPr lang="fr-FR" sz="1400" dirty="0">
                <a:latin typeface="GT Haptik" panose="00000500000000000000" pitchFamily="2" charset="0"/>
                <a:cs typeface="GT Haptik" panose="00000500000000000000" pitchFamily="2" charset="0"/>
              </a:rPr>
              <a:t>, Directeur du consortium "Noir de Bigorre"</a:t>
            </a:r>
          </a:p>
        </p:txBody>
      </p:sp>
      <p:sp>
        <p:nvSpPr>
          <p:cNvPr id="35" name="ZoneTexte 34">
            <a:extLst>
              <a:ext uri="{FF2B5EF4-FFF2-40B4-BE49-F238E27FC236}">
                <a16:creationId xmlns:a16="http://schemas.microsoft.com/office/drawing/2014/main" id="{5E06D68F-A2CF-1944-71DA-A72F94730F66}"/>
              </a:ext>
            </a:extLst>
          </p:cNvPr>
          <p:cNvSpPr txBox="1"/>
          <p:nvPr/>
        </p:nvSpPr>
        <p:spPr>
          <a:xfrm>
            <a:off x="8683836" y="4081736"/>
            <a:ext cx="1746076" cy="954107"/>
          </a:xfrm>
          <a:prstGeom prst="rect">
            <a:avLst/>
          </a:prstGeom>
          <a:noFill/>
        </p:spPr>
        <p:txBody>
          <a:bodyPr wrap="square">
            <a:spAutoFit/>
          </a:bodyPr>
          <a:lstStyle/>
          <a:p>
            <a:r>
              <a:rPr lang="fr-FR" sz="1400" b="1" dirty="0">
                <a:latin typeface="GTHaptikBold" panose="00000500000000000000" pitchFamily="2" charset="0"/>
                <a:cs typeface="GTHaptikBold" panose="00000500000000000000" pitchFamily="2" charset="0"/>
              </a:rPr>
              <a:t>Sabine Barra</a:t>
            </a:r>
            <a:r>
              <a:rPr lang="fr-FR" sz="1400" dirty="0">
                <a:latin typeface="GT Haptik" panose="00000500000000000000" pitchFamily="2" charset="0"/>
                <a:cs typeface="GT Haptik" panose="00000500000000000000" pitchFamily="2" charset="0"/>
              </a:rPr>
              <a:t>, Directrice Générale de "Saveurs des Pyrénées"</a:t>
            </a:r>
          </a:p>
        </p:txBody>
      </p:sp>
      <p:pic>
        <p:nvPicPr>
          <p:cNvPr id="37" name="Image 36" descr="Une image contenant Visage humain, personne, habits, bouteille&#10;&#10;Description générée automatiquement">
            <a:extLst>
              <a:ext uri="{FF2B5EF4-FFF2-40B4-BE49-F238E27FC236}">
                <a16:creationId xmlns:a16="http://schemas.microsoft.com/office/drawing/2014/main" id="{505A06EE-6D3C-51F5-C652-A0D2EFA56191}"/>
              </a:ext>
            </a:extLst>
          </p:cNvPr>
          <p:cNvPicPr>
            <a:picLocks noChangeAspect="1"/>
          </p:cNvPicPr>
          <p:nvPr/>
        </p:nvPicPr>
        <p:blipFill rotWithShape="1">
          <a:blip r:embed="rId8">
            <a:extLst>
              <a:ext uri="{28A0092B-C50C-407E-A947-70E740481C1C}">
                <a14:useLocalDpi xmlns:a14="http://schemas.microsoft.com/office/drawing/2010/main" val="0"/>
              </a:ext>
            </a:extLst>
          </a:blip>
          <a:srcRect l="13403" t="10100" r="9813" b="25893"/>
          <a:stretch/>
        </p:blipFill>
        <p:spPr>
          <a:xfrm>
            <a:off x="5752001" y="3713677"/>
            <a:ext cx="1147975" cy="1195070"/>
          </a:xfrm>
          <a:prstGeom prst="rect">
            <a:avLst/>
          </a:prstGeom>
          <a:ln>
            <a:noFill/>
          </a:ln>
          <a:effectLst>
            <a:outerShdw blurRad="292100" dist="139700" dir="2700000" algn="tl" rotWithShape="0">
              <a:srgbClr val="333333">
                <a:alpha val="65000"/>
              </a:srgbClr>
            </a:outerShdw>
          </a:effectLst>
        </p:spPr>
      </p:pic>
      <p:pic>
        <p:nvPicPr>
          <p:cNvPr id="40" name="Image 39" descr="Une image contenant personne, Visage humain, sourire, lèvre&#10;&#10;Description générée automatiquement">
            <a:extLst>
              <a:ext uri="{FF2B5EF4-FFF2-40B4-BE49-F238E27FC236}">
                <a16:creationId xmlns:a16="http://schemas.microsoft.com/office/drawing/2014/main" id="{E2875222-9A0B-50EA-5916-83EB69382E24}"/>
              </a:ext>
            </a:extLst>
          </p:cNvPr>
          <p:cNvPicPr>
            <a:picLocks noChangeAspect="1"/>
          </p:cNvPicPr>
          <p:nvPr/>
        </p:nvPicPr>
        <p:blipFill rotWithShape="1">
          <a:blip r:embed="rId9">
            <a:extLst>
              <a:ext uri="{28A0092B-C50C-407E-A947-70E740481C1C}">
                <a14:useLocalDpi xmlns:a14="http://schemas.microsoft.com/office/drawing/2010/main" val="0"/>
              </a:ext>
            </a:extLst>
          </a:blip>
          <a:srcRect r="3940"/>
          <a:stretch/>
        </p:blipFill>
        <p:spPr>
          <a:xfrm>
            <a:off x="8807510" y="371058"/>
            <a:ext cx="1147975" cy="1195070"/>
          </a:xfrm>
          <a:prstGeom prst="rect">
            <a:avLst/>
          </a:prstGeom>
          <a:ln>
            <a:noFill/>
          </a:ln>
          <a:effectLst>
            <a:outerShdw blurRad="292100" dist="139700" dir="2700000" algn="tl" rotWithShape="0">
              <a:srgbClr val="333333">
                <a:alpha val="65000"/>
              </a:srgbClr>
            </a:outerShdw>
          </a:effectLst>
        </p:spPr>
      </p:pic>
      <p:pic>
        <p:nvPicPr>
          <p:cNvPr id="44" name="Image 43" descr="Une image contenant Visage humain, texte, habits, veste&#10;&#10;Description générée automatiquement">
            <a:extLst>
              <a:ext uri="{FF2B5EF4-FFF2-40B4-BE49-F238E27FC236}">
                <a16:creationId xmlns:a16="http://schemas.microsoft.com/office/drawing/2014/main" id="{338EA664-E2FA-C458-05A7-5EC1EEA71662}"/>
              </a:ext>
            </a:extLst>
          </p:cNvPr>
          <p:cNvPicPr>
            <a:picLocks noChangeAspect="1"/>
          </p:cNvPicPr>
          <p:nvPr/>
        </p:nvPicPr>
        <p:blipFill rotWithShape="1">
          <a:blip r:embed="rId10">
            <a:extLst>
              <a:ext uri="{28A0092B-C50C-407E-A947-70E740481C1C}">
                <a14:useLocalDpi xmlns:a14="http://schemas.microsoft.com/office/drawing/2010/main" val="0"/>
              </a:ext>
            </a:extLst>
          </a:blip>
          <a:srcRect l="12050" t="9809" r="15756" b="26394"/>
          <a:stretch/>
        </p:blipFill>
        <p:spPr>
          <a:xfrm>
            <a:off x="10523358" y="371058"/>
            <a:ext cx="1142310" cy="1190285"/>
          </a:xfrm>
          <a:prstGeom prst="rect">
            <a:avLst/>
          </a:prstGeom>
          <a:ln>
            <a:noFill/>
          </a:ln>
          <a:effectLst>
            <a:outerShdw blurRad="292100" dist="139700" dir="2700000" algn="tl" rotWithShape="0">
              <a:srgbClr val="333333">
                <a:alpha val="65000"/>
              </a:srgbClr>
            </a:outerShdw>
          </a:effectLst>
        </p:spPr>
      </p:pic>
      <p:pic>
        <p:nvPicPr>
          <p:cNvPr id="46" name="Image 45" descr="Une image contenant personne, Visage humain, habits, sourire&#10;&#10;Description générée automatiquement">
            <a:extLst>
              <a:ext uri="{FF2B5EF4-FFF2-40B4-BE49-F238E27FC236}">
                <a16:creationId xmlns:a16="http://schemas.microsoft.com/office/drawing/2014/main" id="{E9473DDF-2563-D9A5-DD77-279A32380E37}"/>
              </a:ext>
            </a:extLst>
          </p:cNvPr>
          <p:cNvPicPr>
            <a:picLocks noChangeAspect="1"/>
          </p:cNvPicPr>
          <p:nvPr/>
        </p:nvPicPr>
        <p:blipFill rotWithShape="1">
          <a:blip r:embed="rId11">
            <a:extLst>
              <a:ext uri="{28A0092B-C50C-407E-A947-70E740481C1C}">
                <a14:useLocalDpi xmlns:a14="http://schemas.microsoft.com/office/drawing/2010/main" val="0"/>
              </a:ext>
            </a:extLst>
          </a:blip>
          <a:srcRect r="5792"/>
          <a:stretch/>
        </p:blipFill>
        <p:spPr>
          <a:xfrm>
            <a:off x="8795841" y="2806771"/>
            <a:ext cx="1128091" cy="1197451"/>
          </a:xfrm>
          <a:prstGeom prst="rect">
            <a:avLst/>
          </a:prstGeom>
          <a:ln>
            <a:noFill/>
          </a:ln>
          <a:effectLst>
            <a:outerShdw blurRad="292100" dist="139700" dir="2700000" algn="tl" rotWithShape="0">
              <a:srgbClr val="333333">
                <a:alpha val="65000"/>
              </a:srgbClr>
            </a:outerShdw>
          </a:effectLst>
        </p:spPr>
      </p:pic>
      <p:sp>
        <p:nvSpPr>
          <p:cNvPr id="47" name="ZoneTexte 46">
            <a:extLst>
              <a:ext uri="{FF2B5EF4-FFF2-40B4-BE49-F238E27FC236}">
                <a16:creationId xmlns:a16="http://schemas.microsoft.com/office/drawing/2014/main" id="{72B9E427-79E4-5E5F-B3A3-F21155DF3A9C}"/>
              </a:ext>
            </a:extLst>
          </p:cNvPr>
          <p:cNvSpPr txBox="1"/>
          <p:nvPr/>
        </p:nvSpPr>
        <p:spPr>
          <a:xfrm>
            <a:off x="769941" y="4892514"/>
            <a:ext cx="4067469" cy="461665"/>
          </a:xfrm>
          <a:prstGeom prst="rect">
            <a:avLst/>
          </a:prstGeom>
          <a:noFill/>
        </p:spPr>
        <p:txBody>
          <a:bodyPr wrap="square">
            <a:spAutoFit/>
          </a:bodyPr>
          <a:lstStyle/>
          <a:p>
            <a:pPr marR="0" algn="just" rtl="0"/>
            <a:r>
              <a:rPr lang="fr-FR" sz="1800" b="0" i="1" u="none" strike="noStrike" baseline="30000" dirty="0">
                <a:solidFill>
                  <a:srgbClr val="000000"/>
                </a:solidFill>
                <a:latin typeface="GTHaptikMedium-Oblique" panose="02000605020000020004" pitchFamily="50" charset="0"/>
              </a:rPr>
              <a:t>Animation : Karine Brun, Agence des Pyrénées, Julianne </a:t>
            </a:r>
            <a:r>
              <a:rPr lang="fr-FR" sz="1800" b="0" i="1" u="none" strike="noStrike" baseline="30000" dirty="0" err="1">
                <a:solidFill>
                  <a:srgbClr val="000000"/>
                </a:solidFill>
                <a:latin typeface="GTHaptikMedium-Oblique" panose="02000605020000020004" pitchFamily="50" charset="0"/>
              </a:rPr>
              <a:t>Papuchon</a:t>
            </a:r>
            <a:r>
              <a:rPr lang="fr-FR" i="1" baseline="30000" dirty="0">
                <a:solidFill>
                  <a:srgbClr val="000000"/>
                </a:solidFill>
                <a:latin typeface="GTHaptikMedium-Oblique" panose="02000605020000020004" pitchFamily="50" charset="0"/>
              </a:rPr>
              <a:t>, ACAP</a:t>
            </a:r>
            <a:r>
              <a:rPr lang="fr-FR" sz="1800" b="0" i="1" u="none" strike="noStrike" baseline="30000" dirty="0">
                <a:solidFill>
                  <a:srgbClr val="000000"/>
                </a:solidFill>
                <a:latin typeface="GTHaptikMedium-Oblique" panose="02000605020000020004" pitchFamily="50" charset="0"/>
              </a:rPr>
              <a:t> et Maurice Guillaume, Agora Pyrénées</a:t>
            </a:r>
          </a:p>
        </p:txBody>
      </p:sp>
      <p:pic>
        <p:nvPicPr>
          <p:cNvPr id="49" name="Image 48">
            <a:extLst>
              <a:ext uri="{FF2B5EF4-FFF2-40B4-BE49-F238E27FC236}">
                <a16:creationId xmlns:a16="http://schemas.microsoft.com/office/drawing/2014/main" id="{4FD5D167-F9CA-7982-A363-85B110C68BE4}"/>
              </a:ext>
            </a:extLst>
          </p:cNvPr>
          <p:cNvPicPr>
            <a:picLocks noChangeAspect="1"/>
          </p:cNvPicPr>
          <p:nvPr/>
        </p:nvPicPr>
        <p:blipFill rotWithShape="1">
          <a:blip r:embed="rId12">
            <a:extLst>
              <a:ext uri="{28A0092B-C50C-407E-A947-70E740481C1C}">
                <a14:useLocalDpi xmlns:a14="http://schemas.microsoft.com/office/drawing/2010/main" val="0"/>
              </a:ext>
            </a:extLst>
          </a:blip>
          <a:srcRect l="20724" t="11740" r="18849" b="19666"/>
          <a:stretch/>
        </p:blipFill>
        <p:spPr>
          <a:xfrm>
            <a:off x="5532360" y="1380155"/>
            <a:ext cx="693684" cy="787445"/>
          </a:xfrm>
          <a:prstGeom prst="rect">
            <a:avLst/>
          </a:prstGeom>
        </p:spPr>
      </p:pic>
      <p:pic>
        <p:nvPicPr>
          <p:cNvPr id="51" name="Image 50" descr="Une image contenant Carmin&#10;&#10;Description générée automatiquement">
            <a:extLst>
              <a:ext uri="{FF2B5EF4-FFF2-40B4-BE49-F238E27FC236}">
                <a16:creationId xmlns:a16="http://schemas.microsoft.com/office/drawing/2014/main" id="{F77C6E30-484A-21CE-EE72-DA56E7E9827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2460" y="4686051"/>
            <a:ext cx="723683" cy="723683"/>
          </a:xfrm>
          <a:prstGeom prst="rect">
            <a:avLst/>
          </a:prstGeom>
        </p:spPr>
      </p:pic>
      <p:sp>
        <p:nvSpPr>
          <p:cNvPr id="52" name="ZoneTexte 51">
            <a:extLst>
              <a:ext uri="{FF2B5EF4-FFF2-40B4-BE49-F238E27FC236}">
                <a16:creationId xmlns:a16="http://schemas.microsoft.com/office/drawing/2014/main" id="{F84CA4CF-1EA7-CBFF-B1A1-6CD16970E5F7}"/>
              </a:ext>
            </a:extLst>
          </p:cNvPr>
          <p:cNvSpPr txBox="1"/>
          <p:nvPr/>
        </p:nvSpPr>
        <p:spPr>
          <a:xfrm>
            <a:off x="6124004" y="1521369"/>
            <a:ext cx="2032360" cy="400110"/>
          </a:xfrm>
          <a:prstGeom prst="rect">
            <a:avLst/>
          </a:prstGeom>
          <a:noFill/>
        </p:spPr>
        <p:txBody>
          <a:bodyPr wrap="square">
            <a:spAutoFit/>
          </a:bodyPr>
          <a:lstStyle/>
          <a:p>
            <a:r>
              <a:rPr lang="fr-FR" sz="2000" dirty="0">
                <a:latin typeface="GT Haptik" panose="00000500000000000000" pitchFamily="2" charset="0"/>
                <a:cs typeface="GT Haptik" panose="00000500000000000000" pitchFamily="2" charset="0"/>
              </a:rPr>
              <a:t>Intervenants :</a:t>
            </a:r>
          </a:p>
        </p:txBody>
      </p:sp>
      <p:pic>
        <p:nvPicPr>
          <p:cNvPr id="15" name="Image 14" descr="Une image contenant personne, Visage humain, ciel, plein air&#10;&#10;Description générée automatiquement">
            <a:extLst>
              <a:ext uri="{FF2B5EF4-FFF2-40B4-BE49-F238E27FC236}">
                <a16:creationId xmlns:a16="http://schemas.microsoft.com/office/drawing/2014/main" id="{C40A37C0-454F-9695-C327-E8D7FEC7B3D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7225" y="2760669"/>
            <a:ext cx="1235062" cy="1235062"/>
          </a:xfrm>
          <a:prstGeom prst="rect">
            <a:avLst/>
          </a:prstGeom>
          <a:effectLst>
            <a:outerShdw blurRad="148323" dist="149006" dir="2700000" sx="101785" sy="101785" algn="tl" rotWithShape="0">
              <a:prstClr val="black">
                <a:alpha val="23255"/>
              </a:prstClr>
            </a:outerShdw>
          </a:effectLst>
        </p:spPr>
      </p:pic>
      <p:sp>
        <p:nvSpPr>
          <p:cNvPr id="16" name="ZoneTexte 15">
            <a:extLst>
              <a:ext uri="{FF2B5EF4-FFF2-40B4-BE49-F238E27FC236}">
                <a16:creationId xmlns:a16="http://schemas.microsoft.com/office/drawing/2014/main" id="{6C84536D-B4AD-EB1A-3CB5-7DAA69A11297}"/>
              </a:ext>
            </a:extLst>
          </p:cNvPr>
          <p:cNvSpPr txBox="1"/>
          <p:nvPr/>
        </p:nvSpPr>
        <p:spPr>
          <a:xfrm>
            <a:off x="10340623" y="4084297"/>
            <a:ext cx="1851378" cy="1384995"/>
          </a:xfrm>
          <a:prstGeom prst="rect">
            <a:avLst/>
          </a:prstGeom>
          <a:noFill/>
        </p:spPr>
        <p:txBody>
          <a:bodyPr wrap="square">
            <a:spAutoFit/>
          </a:bodyPr>
          <a:lstStyle/>
          <a:p>
            <a:r>
              <a:rPr lang="fr-FR" sz="1400" b="1" dirty="0">
                <a:solidFill>
                  <a:srgbClr val="000000"/>
                </a:solidFill>
                <a:effectLst/>
                <a:latin typeface="GTHaptikBold" pitchFamily="2" charset="77"/>
              </a:rPr>
              <a:t>Jean-Louis Cazaubon</a:t>
            </a:r>
            <a:r>
              <a:rPr lang="fr-FR" sz="1400" dirty="0">
                <a:solidFill>
                  <a:srgbClr val="000000"/>
                </a:solidFill>
                <a:effectLst/>
                <a:latin typeface="GTHaptikLight" pitchFamily="2" charset="77"/>
              </a:rPr>
              <a:t>, </a:t>
            </a:r>
            <a:r>
              <a:rPr lang="fr-FR" sz="1400" dirty="0">
                <a:solidFill>
                  <a:srgbClr val="000000"/>
                </a:solidFill>
                <a:effectLst/>
                <a:latin typeface="GT Haptik" pitchFamily="2" charset="77"/>
              </a:rPr>
              <a:t>Éleveur, Maire et Vice-Président de la Région Occitanie</a:t>
            </a:r>
          </a:p>
          <a:p>
            <a:endParaRPr lang="fr-FR" sz="1400" dirty="0">
              <a:latin typeface="GT Haptik" panose="00000500000000000000" pitchFamily="2" charset="0"/>
              <a:cs typeface="GT Haptik" panose="00000500000000000000" pitchFamily="2" charset="0"/>
            </a:endParaRPr>
          </a:p>
        </p:txBody>
      </p:sp>
      <p:pic>
        <p:nvPicPr>
          <p:cNvPr id="10" name="Image 9" descr="Une image contenant Visage humain, personne, chemise, cravate&#10;&#10;Description générée automatiquement">
            <a:extLst>
              <a:ext uri="{FF2B5EF4-FFF2-40B4-BE49-F238E27FC236}">
                <a16:creationId xmlns:a16="http://schemas.microsoft.com/office/drawing/2014/main" id="{E4E824FC-72A3-6267-ADCC-26A0E3428D7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20692" y="2083980"/>
            <a:ext cx="1195070" cy="1195070"/>
          </a:xfrm>
          <a:prstGeom prst="rect">
            <a:avLst/>
          </a:prstGeom>
        </p:spPr>
      </p:pic>
    </p:spTree>
    <p:extLst>
      <p:ext uri="{BB962C8B-B14F-4D97-AF65-F5344CB8AC3E}">
        <p14:creationId xmlns:p14="http://schemas.microsoft.com/office/powerpoint/2010/main" val="74374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Graphique&#10;&#10;Description générée automatiquement">
            <a:extLst>
              <a:ext uri="{FF2B5EF4-FFF2-40B4-BE49-F238E27FC236}">
                <a16:creationId xmlns:a16="http://schemas.microsoft.com/office/drawing/2014/main" id="{F6A2935A-CB22-B7B8-26B6-EE7E51694BD6}"/>
              </a:ext>
            </a:extLst>
          </p:cNvPr>
          <p:cNvPicPr>
            <a:picLocks noChangeAspect="1"/>
          </p:cNvPicPr>
          <p:nvPr/>
        </p:nvPicPr>
        <p:blipFill rotWithShape="1">
          <a:blip r:embed="rId2">
            <a:extLst>
              <a:ext uri="{28A0092B-C50C-407E-A947-70E740481C1C}">
                <a14:useLocalDpi xmlns:a14="http://schemas.microsoft.com/office/drawing/2010/main" val="0"/>
              </a:ext>
            </a:extLst>
          </a:blip>
          <a:srcRect t="57969"/>
          <a:stretch/>
        </p:blipFill>
        <p:spPr>
          <a:xfrm>
            <a:off x="0" y="4892514"/>
            <a:ext cx="6729984" cy="1591148"/>
          </a:xfrm>
          <a:prstGeom prst="rect">
            <a:avLst/>
          </a:prstGeom>
        </p:spPr>
      </p:pic>
      <p:pic>
        <p:nvPicPr>
          <p:cNvPr id="6" name="Image 5" descr="Une image contenant Graphique&#10;&#10;Description générée automatiquement">
            <a:extLst>
              <a:ext uri="{FF2B5EF4-FFF2-40B4-BE49-F238E27FC236}">
                <a16:creationId xmlns:a16="http://schemas.microsoft.com/office/drawing/2014/main" id="{F5B22610-E4FB-54EA-9DE2-77B9E849E390}"/>
              </a:ext>
            </a:extLst>
          </p:cNvPr>
          <p:cNvPicPr>
            <a:picLocks noChangeAspect="1"/>
          </p:cNvPicPr>
          <p:nvPr/>
        </p:nvPicPr>
        <p:blipFill rotWithShape="1">
          <a:blip r:embed="rId2">
            <a:extLst>
              <a:ext uri="{28A0092B-C50C-407E-A947-70E740481C1C}">
                <a14:useLocalDpi xmlns:a14="http://schemas.microsoft.com/office/drawing/2010/main" val="0"/>
              </a:ext>
            </a:extLst>
          </a:blip>
          <a:srcRect l="18840" t="56357"/>
          <a:stretch/>
        </p:blipFill>
        <p:spPr>
          <a:xfrm flipH="1">
            <a:off x="6729984" y="4831490"/>
            <a:ext cx="5462016" cy="1652171"/>
          </a:xfrm>
          <a:prstGeom prst="rect">
            <a:avLst/>
          </a:prstGeom>
        </p:spPr>
      </p:pic>
      <p:sp>
        <p:nvSpPr>
          <p:cNvPr id="30" name="Rectangle 29">
            <a:extLst>
              <a:ext uri="{FF2B5EF4-FFF2-40B4-BE49-F238E27FC236}">
                <a16:creationId xmlns:a16="http://schemas.microsoft.com/office/drawing/2014/main" id="{36BFED99-8D6F-EADE-85B1-5116A994553A}"/>
              </a:ext>
            </a:extLst>
          </p:cNvPr>
          <p:cNvSpPr/>
          <p:nvPr/>
        </p:nvSpPr>
        <p:spPr>
          <a:xfrm>
            <a:off x="0" y="6384426"/>
            <a:ext cx="12210935" cy="525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98C750D6-2520-BDAB-5989-DD6BC107F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353" y="6384426"/>
            <a:ext cx="5410986" cy="525825"/>
          </a:xfrm>
          <a:prstGeom prst="rect">
            <a:avLst/>
          </a:prstGeom>
        </p:spPr>
      </p:pic>
      <p:pic>
        <p:nvPicPr>
          <p:cNvPr id="4" name="Image 3" descr="Une image contenant Graphique, Police, texte, graphisme&#10;&#10;Description générée automatiquement">
            <a:extLst>
              <a:ext uri="{FF2B5EF4-FFF2-40B4-BE49-F238E27FC236}">
                <a16:creationId xmlns:a16="http://schemas.microsoft.com/office/drawing/2014/main" id="{3BDAE700-51F6-D8F0-CF73-9AC5B50EDD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77" y="6422134"/>
            <a:ext cx="849533" cy="395466"/>
          </a:xfrm>
          <a:prstGeom prst="rect">
            <a:avLst/>
          </a:prstGeom>
        </p:spPr>
      </p:pic>
      <p:pic>
        <p:nvPicPr>
          <p:cNvPr id="7" name="Image 6" descr="Une image contenant Police, texte, cercle, Graphique&#10;&#10;Description générée automatiquement">
            <a:extLst>
              <a:ext uri="{FF2B5EF4-FFF2-40B4-BE49-F238E27FC236}">
                <a16:creationId xmlns:a16="http://schemas.microsoft.com/office/drawing/2014/main" id="{E0C3E6D2-3C2E-1C38-7207-B708FDA2FB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0993" y="6419795"/>
            <a:ext cx="397805" cy="397805"/>
          </a:xfrm>
          <a:prstGeom prst="rect">
            <a:avLst/>
          </a:prstGeom>
        </p:spPr>
      </p:pic>
      <p:sp>
        <p:nvSpPr>
          <p:cNvPr id="8" name="ZoneTexte 7">
            <a:extLst>
              <a:ext uri="{FF2B5EF4-FFF2-40B4-BE49-F238E27FC236}">
                <a16:creationId xmlns:a16="http://schemas.microsoft.com/office/drawing/2014/main" id="{EF6D2AA7-6641-2A15-60B6-31635F427FA8}"/>
              </a:ext>
            </a:extLst>
          </p:cNvPr>
          <p:cNvSpPr txBox="1"/>
          <p:nvPr/>
        </p:nvSpPr>
        <p:spPr>
          <a:xfrm>
            <a:off x="2006585" y="6464808"/>
            <a:ext cx="7894948" cy="276999"/>
          </a:xfrm>
          <a:prstGeom prst="rect">
            <a:avLst/>
          </a:prstGeom>
          <a:noFill/>
        </p:spPr>
        <p:txBody>
          <a:bodyPr wrap="square">
            <a:spAutoFit/>
          </a:bodyPr>
          <a:lstStyle/>
          <a:p>
            <a:r>
              <a:rPr lang="fr-FR" sz="1200" b="0" i="1" u="none" strike="noStrike" dirty="0">
                <a:solidFill>
                  <a:srgbClr val="000000"/>
                </a:solidFill>
                <a:effectLst/>
                <a:latin typeface="Raleway" panose="020B0503030101060003" pitchFamily="34" charset="0"/>
              </a:rPr>
              <a:t>Et le soutien de :</a:t>
            </a:r>
            <a:r>
              <a:rPr lang="fr-FR" sz="1200" b="0" i="0" dirty="0">
                <a:solidFill>
                  <a:srgbClr val="000000"/>
                </a:solidFill>
                <a:effectLst/>
                <a:latin typeface="Raleway" panose="020B0503030101060003" pitchFamily="34" charset="0"/>
              </a:rPr>
              <a:t>​</a:t>
            </a:r>
            <a:endParaRPr lang="fr-FR" sz="1200" dirty="0">
              <a:latin typeface="Raleway" panose="020B0503030101060003" pitchFamily="34" charset="0"/>
            </a:endParaRPr>
          </a:p>
        </p:txBody>
      </p:sp>
      <p:sp>
        <p:nvSpPr>
          <p:cNvPr id="9" name="ZoneTexte 8">
            <a:extLst>
              <a:ext uri="{FF2B5EF4-FFF2-40B4-BE49-F238E27FC236}">
                <a16:creationId xmlns:a16="http://schemas.microsoft.com/office/drawing/2014/main" id="{5E86D276-F604-D777-1CCD-A6844B9FF5ED}"/>
              </a:ext>
            </a:extLst>
          </p:cNvPr>
          <p:cNvSpPr txBox="1"/>
          <p:nvPr/>
        </p:nvSpPr>
        <p:spPr>
          <a:xfrm>
            <a:off x="8842339" y="6464807"/>
            <a:ext cx="7894948" cy="276999"/>
          </a:xfrm>
          <a:prstGeom prst="rect">
            <a:avLst/>
          </a:prstGeom>
          <a:noFill/>
        </p:spPr>
        <p:txBody>
          <a:bodyPr wrap="square">
            <a:spAutoFit/>
          </a:bodyPr>
          <a:lstStyle/>
          <a:p>
            <a:r>
              <a:rPr lang="fr-FR" sz="1200" b="0" i="1" u="none" strike="noStrike" dirty="0">
                <a:solidFill>
                  <a:srgbClr val="000000"/>
                </a:solidFill>
                <a:effectLst/>
                <a:latin typeface="Raleway" panose="020B0503030101060003" pitchFamily="34" charset="0"/>
              </a:rPr>
              <a:t>Et des 38 stations de Montagne</a:t>
            </a:r>
            <a:endParaRPr lang="fr-FR" sz="1200" dirty="0">
              <a:latin typeface="Raleway" panose="020B0503030101060003" pitchFamily="34" charset="0"/>
            </a:endParaRPr>
          </a:p>
        </p:txBody>
      </p:sp>
      <p:sp>
        <p:nvSpPr>
          <p:cNvPr id="18" name="Rectangle 17">
            <a:extLst>
              <a:ext uri="{FF2B5EF4-FFF2-40B4-BE49-F238E27FC236}">
                <a16:creationId xmlns:a16="http://schemas.microsoft.com/office/drawing/2014/main" id="{CD903AC5-8AB1-67B8-278D-BF7F931A8EA5}"/>
              </a:ext>
            </a:extLst>
          </p:cNvPr>
          <p:cNvSpPr/>
          <p:nvPr/>
        </p:nvSpPr>
        <p:spPr>
          <a:xfrm>
            <a:off x="2336824" y="1276372"/>
            <a:ext cx="5567832" cy="646331"/>
          </a:xfrm>
          <a:prstGeom prst="rect">
            <a:avLst/>
          </a:prstGeom>
          <a:solidFill>
            <a:srgbClr val="F12C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27EB53E4-3D44-F5C1-2F52-CB5FEEE464E0}"/>
              </a:ext>
            </a:extLst>
          </p:cNvPr>
          <p:cNvSpPr txBox="1"/>
          <p:nvPr/>
        </p:nvSpPr>
        <p:spPr>
          <a:xfrm>
            <a:off x="2563407" y="1351168"/>
            <a:ext cx="5378834" cy="523220"/>
          </a:xfrm>
          <a:prstGeom prst="rect">
            <a:avLst/>
          </a:prstGeom>
          <a:noFill/>
        </p:spPr>
        <p:txBody>
          <a:bodyPr wrap="square">
            <a:spAutoFit/>
          </a:bodyPr>
          <a:lstStyle/>
          <a:p>
            <a:r>
              <a:rPr lang="fr-FR" sz="2800" b="1" dirty="0">
                <a:solidFill>
                  <a:schemeClr val="bg1"/>
                </a:solidFill>
                <a:latin typeface="Raleway" pitchFamily="2" charset="77"/>
              </a:rPr>
              <a:t>Fil rouge</a:t>
            </a:r>
          </a:p>
        </p:txBody>
      </p:sp>
      <p:pic>
        <p:nvPicPr>
          <p:cNvPr id="10" name="Image 9" descr="Une image contenant texte, Police, Graphique, capture d’écran&#10;&#10;Description générée automatiquement">
            <a:extLst>
              <a:ext uri="{FF2B5EF4-FFF2-40B4-BE49-F238E27FC236}">
                <a16:creationId xmlns:a16="http://schemas.microsoft.com/office/drawing/2014/main" id="{B782282A-8F9A-6322-4986-F224310D0B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217" y="184359"/>
            <a:ext cx="2487355" cy="741339"/>
          </a:xfrm>
          <a:prstGeom prst="rect">
            <a:avLst/>
          </a:prstGeom>
        </p:spPr>
      </p:pic>
      <p:sp>
        <p:nvSpPr>
          <p:cNvPr id="11" name="ZoneTexte 10">
            <a:extLst>
              <a:ext uri="{FF2B5EF4-FFF2-40B4-BE49-F238E27FC236}">
                <a16:creationId xmlns:a16="http://schemas.microsoft.com/office/drawing/2014/main" id="{70F9AA3B-2815-F914-D25B-BCE854EBF56C}"/>
              </a:ext>
            </a:extLst>
          </p:cNvPr>
          <p:cNvSpPr txBox="1"/>
          <p:nvPr/>
        </p:nvSpPr>
        <p:spPr>
          <a:xfrm>
            <a:off x="441377" y="2101174"/>
            <a:ext cx="10558446" cy="3406061"/>
          </a:xfrm>
          <a:prstGeom prst="rect">
            <a:avLst/>
          </a:prstGeom>
          <a:noFill/>
        </p:spPr>
        <p:txBody>
          <a:bodyPr wrap="square">
            <a:spAutoFit/>
          </a:bodyPr>
          <a:lstStyle/>
          <a:p>
            <a:pPr>
              <a:spcAft>
                <a:spcPts val="800"/>
              </a:spcAft>
            </a:pPr>
            <a:endParaRPr lang="fr-FR" sz="1600" dirty="0">
              <a:effectLst/>
              <a:latin typeface="Raleway" pitchFamily="2" charset="0"/>
              <a:ea typeface="Aptos" panose="020B0004020202020204" pitchFamily="34" charset="0"/>
              <a:cs typeface="Times New Roman" panose="02020603050405020304" pitchFamily="18" charset="0"/>
            </a:endParaRPr>
          </a:p>
          <a:p>
            <a:pPr marL="285750" lvl="0" indent="-285750">
              <a:spcAft>
                <a:spcPts val="800"/>
              </a:spcAft>
              <a:buFont typeface="Wingdings" panose="05000000000000000000" pitchFamily="2" charset="2"/>
              <a:buChar char="q"/>
            </a:pPr>
            <a:r>
              <a:rPr lang="fr-FR" sz="1600" b="1" u="sng" dirty="0">
                <a:effectLst/>
                <a:latin typeface="Raleway" pitchFamily="2" charset="0"/>
                <a:ea typeface="Aptos" panose="020B0004020202020204" pitchFamily="34" charset="0"/>
                <a:cs typeface="Times New Roman" panose="02020603050405020304" pitchFamily="18" charset="0"/>
              </a:rPr>
              <a:t>Introduction au sujet et présentation des animateurs</a:t>
            </a:r>
            <a:r>
              <a:rPr lang="fr-FR" sz="1600" b="1" dirty="0">
                <a:effectLst/>
                <a:latin typeface="Raleway" pitchFamily="2" charset="0"/>
                <a:ea typeface="Aptos" panose="020B0004020202020204" pitchFamily="34" charset="0"/>
                <a:cs typeface="Times New Roman" panose="02020603050405020304" pitchFamily="18" charset="0"/>
              </a:rPr>
              <a:t> </a:t>
            </a:r>
            <a:endParaRPr lang="fr-FR" sz="1600" dirty="0">
              <a:effectLst/>
              <a:latin typeface="Raleway" pitchFamily="2" charset="0"/>
              <a:ea typeface="Aptos" panose="020B0004020202020204" pitchFamily="34" charset="0"/>
              <a:cs typeface="Times New Roman" panose="02020603050405020304" pitchFamily="18" charset="0"/>
            </a:endParaRPr>
          </a:p>
          <a:p>
            <a:pPr>
              <a:spcAft>
                <a:spcPts val="800"/>
              </a:spcAft>
            </a:pPr>
            <a:r>
              <a:rPr lang="fr-FR" sz="1600" b="1" dirty="0">
                <a:effectLst/>
                <a:latin typeface="Raleway" pitchFamily="2" charset="0"/>
                <a:ea typeface="Aptos" panose="020B0004020202020204" pitchFamily="34" charset="0"/>
                <a:cs typeface="Times New Roman" panose="02020603050405020304" pitchFamily="18" charset="0"/>
              </a:rPr>
              <a:t>-Maurice Guillaume</a:t>
            </a:r>
            <a:r>
              <a:rPr lang="fr-FR" sz="1600" dirty="0">
                <a:effectLst/>
                <a:latin typeface="Raleway" pitchFamily="2" charset="0"/>
                <a:ea typeface="Aptos" panose="020B0004020202020204" pitchFamily="34" charset="0"/>
                <a:cs typeface="Times New Roman" panose="02020603050405020304" pitchFamily="18" charset="0"/>
              </a:rPr>
              <a:t> (Agora, les petits fruits à Campan) </a:t>
            </a:r>
          </a:p>
          <a:p>
            <a:pPr>
              <a:spcAft>
                <a:spcPts val="800"/>
              </a:spcAft>
            </a:pPr>
            <a:r>
              <a:rPr lang="fr-FR" sz="1600" dirty="0">
                <a:effectLst/>
                <a:latin typeface="Raleway" pitchFamily="2" charset="0"/>
                <a:ea typeface="Aptos" panose="020B0004020202020204" pitchFamily="34" charset="0"/>
                <a:cs typeface="Times New Roman" panose="02020603050405020304" pitchFamily="18" charset="0"/>
              </a:rPr>
              <a:t>-</a:t>
            </a:r>
            <a:r>
              <a:rPr lang="fr-FR" sz="1600" b="1" dirty="0">
                <a:effectLst/>
                <a:latin typeface="Raleway" pitchFamily="2" charset="0"/>
                <a:ea typeface="Aptos" panose="020B0004020202020204" pitchFamily="34" charset="0"/>
                <a:cs typeface="Times New Roman" panose="02020603050405020304" pitchFamily="18" charset="0"/>
              </a:rPr>
              <a:t>Karine Brun</a:t>
            </a:r>
            <a:r>
              <a:rPr lang="fr-FR" sz="1600" dirty="0">
                <a:effectLst/>
                <a:latin typeface="Raleway" pitchFamily="2" charset="0"/>
                <a:ea typeface="Aptos" panose="020B0004020202020204" pitchFamily="34" charset="0"/>
                <a:cs typeface="Times New Roman" panose="02020603050405020304" pitchFamily="18" charset="0"/>
              </a:rPr>
              <a:t> (Agence des Pyrénées) </a:t>
            </a:r>
          </a:p>
          <a:p>
            <a:pPr>
              <a:spcAft>
                <a:spcPts val="800"/>
              </a:spcAft>
            </a:pPr>
            <a:r>
              <a:rPr lang="fr-FR" sz="1600" dirty="0">
                <a:effectLst/>
                <a:latin typeface="Raleway" pitchFamily="2" charset="0"/>
                <a:ea typeface="Aptos" panose="020B0004020202020204" pitchFamily="34" charset="0"/>
                <a:cs typeface="Times New Roman" panose="02020603050405020304" pitchFamily="18" charset="0"/>
              </a:rPr>
              <a:t>-</a:t>
            </a:r>
            <a:r>
              <a:rPr lang="fr-FR" sz="1600" b="1" dirty="0">
                <a:effectLst/>
                <a:latin typeface="Raleway" pitchFamily="2" charset="0"/>
                <a:ea typeface="Aptos" panose="020B0004020202020204" pitchFamily="34" charset="0"/>
                <a:cs typeface="Times New Roman" panose="02020603050405020304" pitchFamily="18" charset="0"/>
              </a:rPr>
              <a:t>Julianne </a:t>
            </a:r>
            <a:r>
              <a:rPr lang="fr-FR" sz="1600" b="1" dirty="0" err="1">
                <a:effectLst/>
                <a:latin typeface="Raleway" pitchFamily="2" charset="0"/>
                <a:ea typeface="Aptos" panose="020B0004020202020204" pitchFamily="34" charset="0"/>
                <a:cs typeface="Times New Roman" panose="02020603050405020304" pitchFamily="18" charset="0"/>
              </a:rPr>
              <a:t>Papuchon</a:t>
            </a:r>
            <a:r>
              <a:rPr lang="fr-FR" sz="1600" dirty="0">
                <a:effectLst/>
                <a:latin typeface="Raleway" pitchFamily="2" charset="0"/>
                <a:ea typeface="Aptos" panose="020B0004020202020204" pitchFamily="34" charset="0"/>
                <a:cs typeface="Times New Roman" panose="02020603050405020304" pitchFamily="18" charset="0"/>
              </a:rPr>
              <a:t> (ACAP)</a:t>
            </a:r>
          </a:p>
          <a:p>
            <a:pPr>
              <a:spcAft>
                <a:spcPts val="800"/>
              </a:spcAft>
            </a:pPr>
            <a:r>
              <a:rPr lang="fr-FR" sz="1600" dirty="0">
                <a:effectLst/>
                <a:latin typeface="Raleway" pitchFamily="2" charset="0"/>
                <a:ea typeface="Aptos" panose="020B0004020202020204" pitchFamily="34" charset="0"/>
                <a:cs typeface="Times New Roman" panose="02020603050405020304" pitchFamily="18" charset="0"/>
              </a:rPr>
              <a:t> </a:t>
            </a:r>
          </a:p>
          <a:p>
            <a:pPr marL="285750" lvl="0" indent="-285750">
              <a:spcAft>
                <a:spcPts val="800"/>
              </a:spcAft>
              <a:buFont typeface="Wingdings" panose="05000000000000000000" pitchFamily="2" charset="2"/>
              <a:buChar char="q"/>
            </a:pPr>
            <a:r>
              <a:rPr lang="fr-FR" sz="1600" b="1" u="sng" dirty="0">
                <a:effectLst/>
                <a:latin typeface="Raleway" pitchFamily="2" charset="0"/>
                <a:ea typeface="Aptos" panose="020B0004020202020204" pitchFamily="34" charset="0"/>
                <a:cs typeface="Times New Roman" panose="02020603050405020304" pitchFamily="18" charset="0"/>
              </a:rPr>
              <a:t>Présentation d'éléments de contexte par Julianne </a:t>
            </a:r>
            <a:r>
              <a:rPr lang="fr-FR" sz="1600" b="1" u="sng" dirty="0" err="1">
                <a:effectLst/>
                <a:latin typeface="Raleway" pitchFamily="2" charset="0"/>
                <a:ea typeface="Aptos" panose="020B0004020202020204" pitchFamily="34" charset="0"/>
                <a:cs typeface="Times New Roman" panose="02020603050405020304" pitchFamily="18" charset="0"/>
              </a:rPr>
              <a:t>Papuchon</a:t>
            </a:r>
            <a:r>
              <a:rPr lang="fr-FR" sz="1600" b="1" u="sng" dirty="0">
                <a:effectLst/>
                <a:latin typeface="Raleway" pitchFamily="2" charset="0"/>
                <a:ea typeface="Aptos" panose="020B0004020202020204" pitchFamily="34" charset="0"/>
                <a:cs typeface="Times New Roman" panose="02020603050405020304" pitchFamily="18" charset="0"/>
              </a:rPr>
              <a:t> de l’ACAP</a:t>
            </a:r>
            <a:r>
              <a:rPr lang="fr-FR" sz="1600" b="1" dirty="0">
                <a:effectLst/>
                <a:latin typeface="Raleway" pitchFamily="2" charset="0"/>
                <a:ea typeface="Aptos" panose="020B0004020202020204" pitchFamily="34" charset="0"/>
                <a:cs typeface="Times New Roman" panose="02020603050405020304" pitchFamily="18" charset="0"/>
              </a:rPr>
              <a:t> : </a:t>
            </a:r>
            <a:endParaRPr lang="fr-FR" sz="1600" dirty="0">
              <a:effectLst/>
              <a:latin typeface="Raleway" pitchFamily="2" charset="0"/>
              <a:ea typeface="Aptos" panose="020B0004020202020204" pitchFamily="34" charset="0"/>
              <a:cs typeface="Times New Roman" panose="02020603050405020304" pitchFamily="18" charset="0"/>
            </a:endParaRPr>
          </a:p>
          <a:p>
            <a:pPr>
              <a:spcAft>
                <a:spcPts val="800"/>
              </a:spcAft>
            </a:pPr>
            <a:r>
              <a:rPr lang="fr-FR" sz="1600" dirty="0">
                <a:effectLst/>
                <a:latin typeface="Raleway" pitchFamily="2" charset="0"/>
                <a:ea typeface="Aptos" panose="020B0004020202020204" pitchFamily="34" charset="0"/>
                <a:cs typeface="Times New Roman" panose="02020603050405020304" pitchFamily="18" charset="0"/>
              </a:rPr>
              <a:t>C'est quoi l'agriculture pyrénéenne, de quoi est composé la chaine de valeurs, quels sont les enjeux de valorisation des produits agricoles pyrénéen. </a:t>
            </a:r>
          </a:p>
          <a:p>
            <a:pPr>
              <a:spcAft>
                <a:spcPts val="800"/>
              </a:spcAft>
            </a:pPr>
            <a:r>
              <a:rPr lang="fr-FR" sz="1800" b="1" dirty="0">
                <a:effectLst/>
                <a:latin typeface="Aptos" panose="020B0004020202020204" pitchFamily="34" charset="0"/>
                <a:ea typeface="Aptos" panose="020B0004020202020204" pitchFamily="34" charset="0"/>
                <a:cs typeface="Times New Roman" panose="02020603050405020304" pitchFamily="18" charset="0"/>
              </a:rPr>
              <a:t> </a:t>
            </a:r>
            <a:endParaRPr lang="fr-FR" sz="18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Image 14" descr="Une image contenant Visage humain, personne, sourire, habits&#10;&#10;Description générée automatiquement">
            <a:extLst>
              <a:ext uri="{FF2B5EF4-FFF2-40B4-BE49-F238E27FC236}">
                <a16:creationId xmlns:a16="http://schemas.microsoft.com/office/drawing/2014/main" id="{5C5517AB-A2D6-FD57-04B0-DC583DFBC5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2311" y="2877078"/>
            <a:ext cx="1345977" cy="1345977"/>
          </a:xfrm>
          <a:prstGeom prst="rect">
            <a:avLst/>
          </a:prstGeom>
        </p:spPr>
      </p:pic>
      <p:pic>
        <p:nvPicPr>
          <p:cNvPr id="1028" name="Picture 4" descr="Juliane Papuchon">
            <a:extLst>
              <a:ext uri="{FF2B5EF4-FFF2-40B4-BE49-F238E27FC236}">
                <a16:creationId xmlns:a16="http://schemas.microsoft.com/office/drawing/2014/main" id="{040A744F-ED7C-EDEE-4D83-A16FC19A69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04645" y="3937390"/>
            <a:ext cx="1345978" cy="1345978"/>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descr="Une image contenant personne, Visage humain, intérieur, chemise&#10;&#10;Description générée automatiquement">
            <a:extLst>
              <a:ext uri="{FF2B5EF4-FFF2-40B4-BE49-F238E27FC236}">
                <a16:creationId xmlns:a16="http://schemas.microsoft.com/office/drawing/2014/main" id="{5FA00130-F510-56A5-6E59-F1B30CD001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29983" y="2238521"/>
            <a:ext cx="1345977" cy="1527456"/>
          </a:xfrm>
          <a:prstGeom prst="rect">
            <a:avLst/>
          </a:prstGeom>
        </p:spPr>
      </p:pic>
    </p:spTree>
    <p:extLst>
      <p:ext uri="{BB962C8B-B14F-4D97-AF65-F5344CB8AC3E}">
        <p14:creationId xmlns:p14="http://schemas.microsoft.com/office/powerpoint/2010/main" val="350947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plein air, herbe, montagne, ciel&#10;&#10;Description générée automatiquement">
            <a:extLst>
              <a:ext uri="{FF2B5EF4-FFF2-40B4-BE49-F238E27FC236}">
                <a16:creationId xmlns:a16="http://schemas.microsoft.com/office/drawing/2014/main" id="{C196DAA5-3617-DD90-9C68-A5B7B1529431}"/>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5" name="Rectangle 4">
            <a:extLst>
              <a:ext uri="{FF2B5EF4-FFF2-40B4-BE49-F238E27FC236}">
                <a16:creationId xmlns:a16="http://schemas.microsoft.com/office/drawing/2014/main" id="{649A9479-8B3D-A6F0-40EC-EF8A6E082D11}"/>
              </a:ext>
            </a:extLst>
          </p:cNvPr>
          <p:cNvSpPr/>
          <p:nvPr/>
        </p:nvSpPr>
        <p:spPr>
          <a:xfrm>
            <a:off x="0" y="1682799"/>
            <a:ext cx="8398042" cy="4009082"/>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AF6C3AB-E9FC-6C64-45CB-7D39CCAC6E25}"/>
              </a:ext>
            </a:extLst>
          </p:cNvPr>
          <p:cNvSpPr>
            <a:spLocks noGrp="1"/>
          </p:cNvSpPr>
          <p:nvPr>
            <p:ph type="ctrTitle"/>
          </p:nvPr>
        </p:nvSpPr>
        <p:spPr>
          <a:xfrm>
            <a:off x="455750" y="1908315"/>
            <a:ext cx="7942292" cy="2387600"/>
          </a:xfrm>
        </p:spPr>
        <p:txBody>
          <a:bodyPr>
            <a:normAutofit/>
          </a:bodyPr>
          <a:lstStyle/>
          <a:p>
            <a:pPr algn="l"/>
            <a:r>
              <a:rPr lang="fr-FR" sz="4800" b="1" dirty="0">
                <a:solidFill>
                  <a:schemeClr val="bg1"/>
                </a:solidFill>
              </a:rPr>
              <a:t>L’agriculture pyrénéenne et la valorisation  des produits – Données de cadrage</a:t>
            </a:r>
            <a:endParaRPr lang="fr-FR" b="1" dirty="0">
              <a:solidFill>
                <a:schemeClr val="bg1"/>
              </a:solidFill>
            </a:endParaRPr>
          </a:p>
        </p:txBody>
      </p:sp>
      <p:sp>
        <p:nvSpPr>
          <p:cNvPr id="3" name="Sous-titre 2">
            <a:extLst>
              <a:ext uri="{FF2B5EF4-FFF2-40B4-BE49-F238E27FC236}">
                <a16:creationId xmlns:a16="http://schemas.microsoft.com/office/drawing/2014/main" id="{643F33EF-B0ED-4B9E-EF1C-90EE7631BF9E}"/>
              </a:ext>
            </a:extLst>
          </p:cNvPr>
          <p:cNvSpPr>
            <a:spLocks noGrp="1"/>
          </p:cNvSpPr>
          <p:nvPr>
            <p:ph type="subTitle" idx="1"/>
          </p:nvPr>
        </p:nvSpPr>
        <p:spPr>
          <a:xfrm>
            <a:off x="455750" y="4521431"/>
            <a:ext cx="7557282" cy="1170449"/>
          </a:xfrm>
        </p:spPr>
        <p:txBody>
          <a:bodyPr>
            <a:noAutofit/>
          </a:bodyPr>
          <a:lstStyle/>
          <a:p>
            <a:pPr algn="l"/>
            <a:r>
              <a:rPr lang="fr-FR" sz="1600" b="1" dirty="0">
                <a:solidFill>
                  <a:schemeClr val="accent1"/>
                </a:solidFill>
              </a:rPr>
              <a:t>PYRENEO – Atelier « De la transformation à la commercialisation, </a:t>
            </a:r>
          </a:p>
          <a:p>
            <a:pPr algn="l"/>
            <a:r>
              <a:rPr lang="fr-FR" sz="1600" b="1" dirty="0">
                <a:solidFill>
                  <a:schemeClr val="accent1"/>
                </a:solidFill>
              </a:rPr>
              <a:t>Comment mieux valoriser les ressources issues de l’agriculture pyrénéenne »</a:t>
            </a:r>
          </a:p>
          <a:p>
            <a:pPr algn="l"/>
            <a:r>
              <a:rPr lang="fr-FR" sz="1600" b="1" dirty="0">
                <a:solidFill>
                  <a:schemeClr val="accent1"/>
                </a:solidFill>
              </a:rPr>
              <a:t>20 septembre 2024</a:t>
            </a:r>
          </a:p>
        </p:txBody>
      </p:sp>
      <p:cxnSp>
        <p:nvCxnSpPr>
          <p:cNvPr id="9" name="Connecteur droit 8">
            <a:extLst>
              <a:ext uri="{FF2B5EF4-FFF2-40B4-BE49-F238E27FC236}">
                <a16:creationId xmlns:a16="http://schemas.microsoft.com/office/drawing/2014/main" id="{7763E6FF-7FDE-B42E-CCAF-FED67C389D8B}"/>
              </a:ext>
            </a:extLst>
          </p:cNvPr>
          <p:cNvCxnSpPr/>
          <p:nvPr/>
        </p:nvCxnSpPr>
        <p:spPr>
          <a:xfrm>
            <a:off x="589313" y="4295915"/>
            <a:ext cx="72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Zone de texte 2">
            <a:extLst>
              <a:ext uri="{FF2B5EF4-FFF2-40B4-BE49-F238E27FC236}">
                <a16:creationId xmlns:a16="http://schemas.microsoft.com/office/drawing/2014/main" id="{3D81DD7B-0DEC-AAAC-E318-1E578D246357}"/>
              </a:ext>
            </a:extLst>
          </p:cNvPr>
          <p:cNvSpPr txBox="1">
            <a:spLocks noChangeArrowheads="1"/>
          </p:cNvSpPr>
          <p:nvPr/>
        </p:nvSpPr>
        <p:spPr bwMode="auto">
          <a:xfrm>
            <a:off x="302556" y="1032558"/>
            <a:ext cx="1867535" cy="650240"/>
          </a:xfrm>
          <a:prstGeom prst="rect">
            <a:avLst/>
          </a:prstGeom>
          <a:noFill/>
          <a:ln w="9525">
            <a:noFill/>
            <a:miter lim="800000"/>
            <a:headEnd/>
            <a:tailEnd/>
          </a:ln>
        </p:spPr>
        <p:txBody>
          <a:bodyPr rot="0" vert="horz" wrap="square" lIns="91440" tIns="45720" rIns="91440" bIns="45720" anchor="ctr" anchorCtr="0">
            <a:noAutofit/>
          </a:bodyPr>
          <a:lstStyle/>
          <a:p>
            <a:pPr algn="r">
              <a:lnSpc>
                <a:spcPts val="1200"/>
              </a:lnSpc>
            </a:pPr>
            <a:r>
              <a:rPr lang="fr-FR" sz="1100" kern="100" dirty="0">
                <a:solidFill>
                  <a:srgbClr val="00713B"/>
                </a:solidFill>
                <a:effectLst/>
                <a:latin typeface="Aptos SemiBold" panose="020B0004020202020204" pitchFamily="34" charset="0"/>
                <a:ea typeface="Aptos" panose="020B0004020202020204" pitchFamily="34" charset="0"/>
                <a:cs typeface="Arial" panose="020B0604020202020204" pitchFamily="34" charset="0"/>
              </a:rPr>
              <a:t>ASSO.CHAMBRES</a:t>
            </a:r>
            <a:endParaRPr lang="fr-FR" sz="1100" kern="100" dirty="0">
              <a:effectLst/>
              <a:latin typeface="Aptos SemiBold" panose="020B0004020202020204" pitchFamily="34" charset="0"/>
              <a:ea typeface="Aptos" panose="020B0004020202020204" pitchFamily="34" charset="0"/>
              <a:cs typeface="Arial" panose="020B0604020202020204" pitchFamily="34" charset="0"/>
            </a:endParaRPr>
          </a:p>
          <a:p>
            <a:pPr algn="r">
              <a:lnSpc>
                <a:spcPts val="1200"/>
              </a:lnSpc>
            </a:pPr>
            <a:r>
              <a:rPr lang="fr-FR" sz="1100" kern="100" dirty="0">
                <a:solidFill>
                  <a:srgbClr val="00713B"/>
                </a:solidFill>
                <a:latin typeface="Aptos SemiBold" panose="020B0004020202020204" pitchFamily="34" charset="0"/>
                <a:ea typeface="Aptos" panose="020B0004020202020204" pitchFamily="34" charset="0"/>
                <a:cs typeface="Arial" panose="020B0604020202020204" pitchFamily="34" charset="0"/>
              </a:rPr>
              <a:t>D</a:t>
            </a:r>
            <a:r>
              <a:rPr lang="fr-FR" sz="1100" kern="100" dirty="0">
                <a:solidFill>
                  <a:srgbClr val="00713B"/>
                </a:solidFill>
                <a:effectLst/>
                <a:latin typeface="Aptos SemiBold" panose="020B0004020202020204" pitchFamily="34" charset="0"/>
                <a:ea typeface="Aptos" panose="020B0004020202020204" pitchFamily="34" charset="0"/>
                <a:cs typeface="Arial" panose="020B0604020202020204" pitchFamily="34" charset="0"/>
              </a:rPr>
              <a:t>’AGRICULTURE DES</a:t>
            </a:r>
            <a:endParaRPr lang="fr-FR" sz="1100" kern="100" dirty="0">
              <a:effectLst/>
              <a:latin typeface="Aptos SemiBold" panose="020B0004020202020204" pitchFamily="34" charset="0"/>
              <a:ea typeface="Aptos" panose="020B0004020202020204" pitchFamily="34" charset="0"/>
              <a:cs typeface="Arial" panose="020B0604020202020204" pitchFamily="34" charset="0"/>
            </a:endParaRPr>
          </a:p>
          <a:p>
            <a:pPr algn="r">
              <a:lnSpc>
                <a:spcPts val="1200"/>
              </a:lnSpc>
            </a:pPr>
            <a:r>
              <a:rPr lang="fr-FR" sz="1100" kern="100" dirty="0">
                <a:solidFill>
                  <a:srgbClr val="E3141B"/>
                </a:solidFill>
                <a:effectLst/>
                <a:latin typeface="Aptos SemiBold" panose="020B0004020202020204" pitchFamily="34" charset="0"/>
                <a:ea typeface="Aptos" panose="020B0004020202020204" pitchFamily="34" charset="0"/>
                <a:cs typeface="Arial" panose="020B0604020202020204" pitchFamily="34" charset="0"/>
              </a:rPr>
              <a:t>PYRÉNÉES</a:t>
            </a:r>
            <a:endParaRPr lang="fr-FR" sz="1100" kern="100" dirty="0">
              <a:effectLst/>
              <a:latin typeface="Aptos SemiBold" panose="020B0004020202020204" pitchFamily="34" charset="0"/>
              <a:ea typeface="Aptos" panose="020B0004020202020204" pitchFamily="34" charset="0"/>
              <a:cs typeface="Arial" panose="020B0604020202020204" pitchFamily="34" charset="0"/>
            </a:endParaRPr>
          </a:p>
        </p:txBody>
      </p:sp>
      <p:pic>
        <p:nvPicPr>
          <p:cNvPr id="11" name="Image 10" descr="Une image contenant Graphique, drapeau, conception&#10;&#10;Description générée automatiquement">
            <a:extLst>
              <a:ext uri="{FF2B5EF4-FFF2-40B4-BE49-F238E27FC236}">
                <a16:creationId xmlns:a16="http://schemas.microsoft.com/office/drawing/2014/main" id="{19BC92F0-79D7-523E-D8CD-37B78ED67A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659" y="187642"/>
            <a:ext cx="1212349" cy="865463"/>
          </a:xfrm>
          <a:prstGeom prst="rect">
            <a:avLst/>
          </a:prstGeom>
        </p:spPr>
      </p:pic>
    </p:spTree>
    <p:extLst>
      <p:ext uri="{BB962C8B-B14F-4D97-AF65-F5344CB8AC3E}">
        <p14:creationId xmlns:p14="http://schemas.microsoft.com/office/powerpoint/2010/main" val="406912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3AB2D8-D864-8A11-79D6-60DECC4C03F6}"/>
              </a:ext>
            </a:extLst>
          </p:cNvPr>
          <p:cNvSpPr>
            <a:spLocks noGrp="1"/>
          </p:cNvSpPr>
          <p:nvPr>
            <p:ph type="title"/>
          </p:nvPr>
        </p:nvSpPr>
        <p:spPr>
          <a:xfrm>
            <a:off x="1756880" y="365125"/>
            <a:ext cx="9596919" cy="1325563"/>
          </a:xfrm>
        </p:spPr>
        <p:txBody>
          <a:bodyPr>
            <a:normAutofit/>
          </a:bodyPr>
          <a:lstStyle/>
          <a:p>
            <a:r>
              <a:rPr lang="fr-FR" b="1" dirty="0">
                <a:solidFill>
                  <a:schemeClr val="accent3"/>
                </a:solidFill>
                <a:latin typeface="+mn-lt"/>
              </a:rPr>
              <a:t>L’agriculture pyrénéenne</a:t>
            </a:r>
            <a:br>
              <a:rPr lang="fr-FR" dirty="0">
                <a:latin typeface="+mn-lt"/>
              </a:rPr>
            </a:br>
            <a:r>
              <a:rPr lang="fr-FR" b="1" cap="all" dirty="0">
                <a:solidFill>
                  <a:schemeClr val="accent1"/>
                </a:solidFill>
                <a:latin typeface="+mn-lt"/>
              </a:rPr>
              <a:t>DE QUOI PARLE-T-ON?</a:t>
            </a:r>
          </a:p>
        </p:txBody>
      </p:sp>
      <p:sp>
        <p:nvSpPr>
          <p:cNvPr id="4" name="ZoneTexte 3">
            <a:extLst>
              <a:ext uri="{FF2B5EF4-FFF2-40B4-BE49-F238E27FC236}">
                <a16:creationId xmlns:a16="http://schemas.microsoft.com/office/drawing/2014/main" id="{6E13EA2E-E2DE-FA47-909F-F9C1204C1BB3}"/>
              </a:ext>
            </a:extLst>
          </p:cNvPr>
          <p:cNvSpPr txBox="1"/>
          <p:nvPr/>
        </p:nvSpPr>
        <p:spPr>
          <a:xfrm>
            <a:off x="838200" y="96882"/>
            <a:ext cx="1027415" cy="1862048"/>
          </a:xfrm>
          <a:prstGeom prst="rect">
            <a:avLst/>
          </a:prstGeom>
          <a:noFill/>
        </p:spPr>
        <p:txBody>
          <a:bodyPr wrap="square" rtlCol="0">
            <a:spAutoFit/>
          </a:bodyPr>
          <a:lstStyle/>
          <a:p>
            <a:r>
              <a:rPr lang="fr-FR" sz="11500" b="1" dirty="0">
                <a:solidFill>
                  <a:schemeClr val="accent1"/>
                </a:solidFill>
                <a:latin typeface="Aptos ExtraBold" panose="020B0004020202020204" pitchFamily="34" charset="0"/>
              </a:rPr>
              <a:t>1</a:t>
            </a:r>
          </a:p>
        </p:txBody>
      </p:sp>
      <p:cxnSp>
        <p:nvCxnSpPr>
          <p:cNvPr id="6" name="Connecteur droit 5">
            <a:extLst>
              <a:ext uri="{FF2B5EF4-FFF2-40B4-BE49-F238E27FC236}">
                <a16:creationId xmlns:a16="http://schemas.microsoft.com/office/drawing/2014/main" id="{74496084-7928-F183-011A-028DB1B272F4}"/>
              </a:ext>
            </a:extLst>
          </p:cNvPr>
          <p:cNvCxnSpPr/>
          <p:nvPr/>
        </p:nvCxnSpPr>
        <p:spPr>
          <a:xfrm>
            <a:off x="1865615" y="1690688"/>
            <a:ext cx="692650" cy="0"/>
          </a:xfrm>
          <a:prstGeom prst="line">
            <a:avLst/>
          </a:prstGeom>
          <a:ln w="28575">
            <a:solidFill>
              <a:schemeClr val="accent3"/>
            </a:solidFill>
          </a:ln>
        </p:spPr>
        <p:style>
          <a:lnRef idx="2">
            <a:schemeClr val="accent1"/>
          </a:lnRef>
          <a:fillRef idx="0">
            <a:schemeClr val="accent1"/>
          </a:fillRef>
          <a:effectRef idx="1">
            <a:schemeClr val="accent1"/>
          </a:effectRef>
          <a:fontRef idx="minor">
            <a:schemeClr val="tx1"/>
          </a:fontRef>
        </p:style>
      </p:cxnSp>
      <p:pic>
        <p:nvPicPr>
          <p:cNvPr id="9" name="Espace réservé du contenu 6"/>
          <p:cNvPicPr>
            <a:picLocks noChangeAspect="1"/>
          </p:cNvPicPr>
          <p:nvPr/>
        </p:nvPicPr>
        <p:blipFill rotWithShape="1">
          <a:blip r:embed="rId3">
            <a:extLst>
              <a:ext uri="{28A0092B-C50C-407E-A947-70E740481C1C}">
                <a14:useLocalDpi xmlns:a14="http://schemas.microsoft.com/office/drawing/2010/main" val="0"/>
              </a:ext>
            </a:extLst>
          </a:blip>
          <a:srcRect l="2654" t="20090" r="8662" b="7688"/>
          <a:stretch/>
        </p:blipFill>
        <p:spPr>
          <a:xfrm>
            <a:off x="408214" y="1690688"/>
            <a:ext cx="8115300" cy="5106829"/>
          </a:xfrm>
          <a:prstGeom prst="rect">
            <a:avLst/>
          </a:prstGeom>
        </p:spPr>
      </p:pic>
      <p:sp>
        <p:nvSpPr>
          <p:cNvPr id="3" name="ZoneTexte 2"/>
          <p:cNvSpPr txBox="1"/>
          <p:nvPr/>
        </p:nvSpPr>
        <p:spPr>
          <a:xfrm>
            <a:off x="8858250" y="2743200"/>
            <a:ext cx="2838450" cy="1631216"/>
          </a:xfrm>
          <a:prstGeom prst="rect">
            <a:avLst/>
          </a:prstGeom>
          <a:noFill/>
        </p:spPr>
        <p:txBody>
          <a:bodyPr wrap="square" rtlCol="0">
            <a:spAutoFit/>
          </a:bodyPr>
          <a:lstStyle/>
          <a:p>
            <a:r>
              <a:rPr lang="fr-FR" sz="2000" b="1" dirty="0"/>
              <a:t>Type d’exploitation majoritaire par canton (Source : Recensement Agricole)</a:t>
            </a:r>
          </a:p>
        </p:txBody>
      </p:sp>
    </p:spTree>
    <p:extLst>
      <p:ext uri="{BB962C8B-B14F-4D97-AF65-F5344CB8AC3E}">
        <p14:creationId xmlns:p14="http://schemas.microsoft.com/office/powerpoint/2010/main" val="3782726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p:cNvGraphicFramePr>
            <a:graphicFrameLocks/>
          </p:cNvGraphicFramePr>
          <p:nvPr/>
        </p:nvGraphicFramePr>
        <p:xfrm>
          <a:off x="133349" y="1690688"/>
          <a:ext cx="10730594" cy="4995862"/>
        </p:xfrm>
        <a:graphic>
          <a:graphicData uri="http://schemas.openxmlformats.org/drawingml/2006/chart">
            <c:chart xmlns:c="http://schemas.openxmlformats.org/drawingml/2006/chart" xmlns:r="http://schemas.openxmlformats.org/officeDocument/2006/relationships" r:id="rId3"/>
          </a:graphicData>
        </a:graphic>
      </p:graphicFrame>
      <p:sp>
        <p:nvSpPr>
          <p:cNvPr id="7" name="Titre 1">
            <a:extLst>
              <a:ext uri="{FF2B5EF4-FFF2-40B4-BE49-F238E27FC236}">
                <a16:creationId xmlns:a16="http://schemas.microsoft.com/office/drawing/2014/main" id="{EE3AB2D8-D864-8A11-79D6-60DECC4C03F6}"/>
              </a:ext>
            </a:extLst>
          </p:cNvPr>
          <p:cNvSpPr txBox="1">
            <a:spLocks/>
          </p:cNvSpPr>
          <p:nvPr/>
        </p:nvSpPr>
        <p:spPr>
          <a:xfrm>
            <a:off x="1756880" y="365125"/>
            <a:ext cx="9596919"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fr-FR" b="1" dirty="0">
                <a:solidFill>
                  <a:schemeClr val="accent3"/>
                </a:solidFill>
              </a:rPr>
              <a:t>L’agriculture pyrénéenne</a:t>
            </a:r>
            <a:br>
              <a:rPr lang="fr-FR" dirty="0"/>
            </a:br>
            <a:r>
              <a:rPr lang="fr-FR" b="1" cap="all" dirty="0">
                <a:solidFill>
                  <a:schemeClr val="accent1"/>
                </a:solidFill>
              </a:rPr>
              <a:t>Quelles valorisations des produits à la ferme? </a:t>
            </a:r>
          </a:p>
        </p:txBody>
      </p:sp>
      <p:sp>
        <p:nvSpPr>
          <p:cNvPr id="8" name="ZoneTexte 7">
            <a:extLst>
              <a:ext uri="{FF2B5EF4-FFF2-40B4-BE49-F238E27FC236}">
                <a16:creationId xmlns:a16="http://schemas.microsoft.com/office/drawing/2014/main" id="{6E13EA2E-E2DE-FA47-909F-F9C1204C1BB3}"/>
              </a:ext>
            </a:extLst>
          </p:cNvPr>
          <p:cNvSpPr txBox="1"/>
          <p:nvPr/>
        </p:nvSpPr>
        <p:spPr>
          <a:xfrm>
            <a:off x="838200" y="96882"/>
            <a:ext cx="1027415" cy="1862048"/>
          </a:xfrm>
          <a:prstGeom prst="rect">
            <a:avLst/>
          </a:prstGeom>
          <a:noFill/>
        </p:spPr>
        <p:txBody>
          <a:bodyPr wrap="square" rtlCol="0">
            <a:spAutoFit/>
          </a:bodyPr>
          <a:lstStyle/>
          <a:p>
            <a:r>
              <a:rPr lang="fr-FR" sz="11500" b="1" dirty="0">
                <a:solidFill>
                  <a:schemeClr val="accent1"/>
                </a:solidFill>
                <a:latin typeface="Aptos ExtraBold" panose="020B0004020202020204" pitchFamily="34" charset="0"/>
              </a:rPr>
              <a:t>2</a:t>
            </a:r>
          </a:p>
        </p:txBody>
      </p:sp>
      <p:sp>
        <p:nvSpPr>
          <p:cNvPr id="10" name="ZoneTexte 9"/>
          <p:cNvSpPr txBox="1"/>
          <p:nvPr/>
        </p:nvSpPr>
        <p:spPr>
          <a:xfrm>
            <a:off x="3432525" y="4882193"/>
            <a:ext cx="666750" cy="369332"/>
          </a:xfrm>
          <a:prstGeom prst="rect">
            <a:avLst/>
          </a:prstGeom>
          <a:solidFill>
            <a:schemeClr val="bg1"/>
          </a:solidFill>
        </p:spPr>
        <p:txBody>
          <a:bodyPr wrap="square" rtlCol="0">
            <a:spAutoFit/>
          </a:bodyPr>
          <a:lstStyle/>
          <a:p>
            <a:r>
              <a:rPr lang="fr-FR" dirty="0"/>
              <a:t>16%</a:t>
            </a:r>
          </a:p>
        </p:txBody>
      </p:sp>
      <p:sp>
        <p:nvSpPr>
          <p:cNvPr id="11" name="ZoneTexte 10"/>
          <p:cNvSpPr txBox="1"/>
          <p:nvPr/>
        </p:nvSpPr>
        <p:spPr>
          <a:xfrm>
            <a:off x="5443642" y="4241411"/>
            <a:ext cx="666750" cy="369332"/>
          </a:xfrm>
          <a:prstGeom prst="rect">
            <a:avLst/>
          </a:prstGeom>
          <a:solidFill>
            <a:schemeClr val="bg1"/>
          </a:solidFill>
        </p:spPr>
        <p:txBody>
          <a:bodyPr wrap="square" rtlCol="0">
            <a:spAutoFit/>
          </a:bodyPr>
          <a:lstStyle/>
          <a:p>
            <a:r>
              <a:rPr lang="fr-FR" dirty="0"/>
              <a:t>37%</a:t>
            </a:r>
          </a:p>
        </p:txBody>
      </p:sp>
      <p:sp>
        <p:nvSpPr>
          <p:cNvPr id="12" name="ZoneTexte 11"/>
          <p:cNvSpPr txBox="1"/>
          <p:nvPr/>
        </p:nvSpPr>
        <p:spPr>
          <a:xfrm>
            <a:off x="7420222" y="4719298"/>
            <a:ext cx="666750" cy="369332"/>
          </a:xfrm>
          <a:prstGeom prst="rect">
            <a:avLst/>
          </a:prstGeom>
          <a:solidFill>
            <a:schemeClr val="bg1"/>
          </a:solidFill>
        </p:spPr>
        <p:txBody>
          <a:bodyPr wrap="square" rtlCol="0">
            <a:spAutoFit/>
          </a:bodyPr>
          <a:lstStyle/>
          <a:p>
            <a:r>
              <a:rPr lang="fr-FR" dirty="0"/>
              <a:t>21%</a:t>
            </a:r>
          </a:p>
        </p:txBody>
      </p:sp>
      <p:sp>
        <p:nvSpPr>
          <p:cNvPr id="13" name="ZoneTexte 12"/>
          <p:cNvSpPr txBox="1"/>
          <p:nvPr/>
        </p:nvSpPr>
        <p:spPr>
          <a:xfrm>
            <a:off x="9431342" y="4454023"/>
            <a:ext cx="666750" cy="369332"/>
          </a:xfrm>
          <a:prstGeom prst="rect">
            <a:avLst/>
          </a:prstGeom>
          <a:solidFill>
            <a:schemeClr val="bg1"/>
          </a:solidFill>
        </p:spPr>
        <p:txBody>
          <a:bodyPr wrap="square" rtlCol="0">
            <a:spAutoFit/>
          </a:bodyPr>
          <a:lstStyle/>
          <a:p>
            <a:r>
              <a:rPr lang="fr-FR" dirty="0"/>
              <a:t>28%</a:t>
            </a:r>
          </a:p>
        </p:txBody>
      </p:sp>
      <p:sp>
        <p:nvSpPr>
          <p:cNvPr id="2" name="ZoneTexte 1"/>
          <p:cNvSpPr txBox="1"/>
          <p:nvPr/>
        </p:nvSpPr>
        <p:spPr>
          <a:xfrm>
            <a:off x="5096926" y="3737729"/>
            <a:ext cx="2323296" cy="369332"/>
          </a:xfrm>
          <a:prstGeom prst="rect">
            <a:avLst/>
          </a:prstGeom>
          <a:noFill/>
        </p:spPr>
        <p:txBody>
          <a:bodyPr wrap="square" rtlCol="0">
            <a:spAutoFit/>
          </a:bodyPr>
          <a:lstStyle/>
          <a:p>
            <a:r>
              <a:rPr lang="fr-FR" dirty="0"/>
              <a:t>(France : 22%)</a:t>
            </a:r>
          </a:p>
        </p:txBody>
      </p:sp>
      <p:sp>
        <p:nvSpPr>
          <p:cNvPr id="14" name="ZoneTexte 13"/>
          <p:cNvSpPr txBox="1"/>
          <p:nvPr/>
        </p:nvSpPr>
        <p:spPr>
          <a:xfrm>
            <a:off x="2937624" y="4534632"/>
            <a:ext cx="2323296" cy="369332"/>
          </a:xfrm>
          <a:prstGeom prst="rect">
            <a:avLst/>
          </a:prstGeom>
          <a:noFill/>
        </p:spPr>
        <p:txBody>
          <a:bodyPr wrap="square" rtlCol="0">
            <a:spAutoFit/>
          </a:bodyPr>
          <a:lstStyle/>
          <a:p>
            <a:r>
              <a:rPr lang="fr-FR" dirty="0"/>
              <a:t>(France : 11%)</a:t>
            </a:r>
          </a:p>
        </p:txBody>
      </p:sp>
    </p:spTree>
    <p:extLst>
      <p:ext uri="{BB962C8B-B14F-4D97-AF65-F5344CB8AC3E}">
        <p14:creationId xmlns:p14="http://schemas.microsoft.com/office/powerpoint/2010/main" val="191366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E3AB2D8-D864-8A11-79D6-60DECC4C03F6}"/>
              </a:ext>
            </a:extLst>
          </p:cNvPr>
          <p:cNvSpPr txBox="1">
            <a:spLocks/>
          </p:cNvSpPr>
          <p:nvPr/>
        </p:nvSpPr>
        <p:spPr>
          <a:xfrm>
            <a:off x="1756880" y="365125"/>
            <a:ext cx="95969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fr-FR" b="1" cap="all" dirty="0">
                <a:solidFill>
                  <a:schemeClr val="accent1"/>
                </a:solidFill>
              </a:rPr>
              <a:t>Les chaines de valeurs agricoles</a:t>
            </a:r>
          </a:p>
        </p:txBody>
      </p:sp>
      <p:sp>
        <p:nvSpPr>
          <p:cNvPr id="5" name="ZoneTexte 4">
            <a:extLst>
              <a:ext uri="{FF2B5EF4-FFF2-40B4-BE49-F238E27FC236}">
                <a16:creationId xmlns:a16="http://schemas.microsoft.com/office/drawing/2014/main" id="{6E13EA2E-E2DE-FA47-909F-F9C1204C1BB3}"/>
              </a:ext>
            </a:extLst>
          </p:cNvPr>
          <p:cNvSpPr txBox="1"/>
          <p:nvPr/>
        </p:nvSpPr>
        <p:spPr>
          <a:xfrm>
            <a:off x="838200" y="96882"/>
            <a:ext cx="1027415" cy="1862048"/>
          </a:xfrm>
          <a:prstGeom prst="rect">
            <a:avLst/>
          </a:prstGeom>
          <a:noFill/>
        </p:spPr>
        <p:txBody>
          <a:bodyPr wrap="square" rtlCol="0">
            <a:spAutoFit/>
          </a:bodyPr>
          <a:lstStyle/>
          <a:p>
            <a:r>
              <a:rPr lang="fr-FR" sz="11500" b="1" dirty="0">
                <a:solidFill>
                  <a:schemeClr val="accent1"/>
                </a:solidFill>
                <a:latin typeface="Aptos ExtraBold" panose="020B0004020202020204" pitchFamily="34" charset="0"/>
              </a:rPr>
              <a:t>3</a:t>
            </a:r>
          </a:p>
        </p:txBody>
      </p:sp>
      <p:sp>
        <p:nvSpPr>
          <p:cNvPr id="10" name="Rectangle 9"/>
          <p:cNvSpPr/>
          <p:nvPr/>
        </p:nvSpPr>
        <p:spPr>
          <a:xfrm>
            <a:off x="6261754" y="3576595"/>
            <a:ext cx="2653646" cy="1991448"/>
          </a:xfrm>
          <a:prstGeom prst="rect">
            <a:avLst/>
          </a:prstGeom>
          <a:solidFill>
            <a:srgbClr val="A99C8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400" dirty="0">
                <a:solidFill>
                  <a:schemeClr val="tx1"/>
                </a:solidFill>
              </a:rPr>
              <a:t>Abattage</a:t>
            </a:r>
          </a:p>
          <a:p>
            <a:pPr lvl="0"/>
            <a:r>
              <a:rPr lang="fr-FR" sz="1400" dirty="0">
                <a:solidFill>
                  <a:schemeClr val="tx1"/>
                </a:solidFill>
              </a:rPr>
              <a:t>Découpe et transformation (chaude – froide), dont salaisons, fromages, plats préparés…</a:t>
            </a:r>
          </a:p>
          <a:p>
            <a:pPr lvl="0"/>
            <a:r>
              <a:rPr lang="fr-FR" sz="1400" dirty="0">
                <a:solidFill>
                  <a:schemeClr val="tx1"/>
                </a:solidFill>
              </a:rPr>
              <a:t>Affinage</a:t>
            </a:r>
          </a:p>
          <a:p>
            <a:pPr lvl="0"/>
            <a:r>
              <a:rPr lang="fr-FR" sz="1400" dirty="0">
                <a:solidFill>
                  <a:schemeClr val="tx1"/>
                </a:solidFill>
              </a:rPr>
              <a:t>Conditionnement (barquettes, surgélation, conserve…)</a:t>
            </a:r>
          </a:p>
        </p:txBody>
      </p:sp>
      <p:sp>
        <p:nvSpPr>
          <p:cNvPr id="15" name="Freeform 52"/>
          <p:cNvSpPr/>
          <p:nvPr/>
        </p:nvSpPr>
        <p:spPr>
          <a:xfrm rot="5400000" flipH="1" flipV="1">
            <a:off x="2651093" y="1698686"/>
            <a:ext cx="651858" cy="1285210"/>
          </a:xfrm>
          <a:custGeom>
            <a:avLst/>
            <a:gdLst/>
            <a:ahLst/>
            <a:cxnLst/>
            <a:rect l="l" t="t" r="r" b="b"/>
            <a:pathLst>
              <a:path w="895681" h="2059036">
                <a:moveTo>
                  <a:pt x="895680" y="0"/>
                </a:moveTo>
                <a:lnTo>
                  <a:pt x="0" y="0"/>
                </a:lnTo>
                <a:lnTo>
                  <a:pt x="0" y="2059036"/>
                </a:lnTo>
                <a:lnTo>
                  <a:pt x="895680" y="2059036"/>
                </a:lnTo>
                <a:lnTo>
                  <a:pt x="89568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6" name="Freeform 52"/>
          <p:cNvSpPr/>
          <p:nvPr/>
        </p:nvSpPr>
        <p:spPr>
          <a:xfrm rot="5400000" flipH="1" flipV="1">
            <a:off x="5725507" y="1698686"/>
            <a:ext cx="651858" cy="1285210"/>
          </a:xfrm>
          <a:custGeom>
            <a:avLst/>
            <a:gdLst/>
            <a:ahLst/>
            <a:cxnLst/>
            <a:rect l="l" t="t" r="r" b="b"/>
            <a:pathLst>
              <a:path w="895681" h="2059036">
                <a:moveTo>
                  <a:pt x="895680" y="0"/>
                </a:moveTo>
                <a:lnTo>
                  <a:pt x="0" y="0"/>
                </a:lnTo>
                <a:lnTo>
                  <a:pt x="0" y="2059036"/>
                </a:lnTo>
                <a:lnTo>
                  <a:pt x="895680" y="2059036"/>
                </a:lnTo>
                <a:lnTo>
                  <a:pt x="89568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7" name="Freeform 52"/>
          <p:cNvSpPr/>
          <p:nvPr/>
        </p:nvSpPr>
        <p:spPr>
          <a:xfrm rot="5400000" flipH="1" flipV="1">
            <a:off x="8600018" y="1672881"/>
            <a:ext cx="651858" cy="1285210"/>
          </a:xfrm>
          <a:custGeom>
            <a:avLst/>
            <a:gdLst/>
            <a:ahLst/>
            <a:cxnLst/>
            <a:rect l="l" t="t" r="r" b="b"/>
            <a:pathLst>
              <a:path w="895681" h="2059036">
                <a:moveTo>
                  <a:pt x="895680" y="0"/>
                </a:moveTo>
                <a:lnTo>
                  <a:pt x="0" y="0"/>
                </a:lnTo>
                <a:lnTo>
                  <a:pt x="0" y="2059036"/>
                </a:lnTo>
                <a:lnTo>
                  <a:pt x="895680" y="2059036"/>
                </a:lnTo>
                <a:lnTo>
                  <a:pt x="89568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Rectangle à coins arrondis 2"/>
          <p:cNvSpPr/>
          <p:nvPr/>
        </p:nvSpPr>
        <p:spPr>
          <a:xfrm>
            <a:off x="348669" y="2667220"/>
            <a:ext cx="2192386" cy="708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Approvisionnement</a:t>
            </a:r>
          </a:p>
        </p:txBody>
      </p:sp>
      <p:sp>
        <p:nvSpPr>
          <p:cNvPr id="21" name="Rectangle à coins arrondis 20"/>
          <p:cNvSpPr/>
          <p:nvPr/>
        </p:nvSpPr>
        <p:spPr>
          <a:xfrm>
            <a:off x="3326042" y="2704200"/>
            <a:ext cx="2156333" cy="70829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Production primaire agricole </a:t>
            </a:r>
          </a:p>
        </p:txBody>
      </p:sp>
      <p:sp>
        <p:nvSpPr>
          <p:cNvPr id="22" name="Rectangle à coins arrondis 21"/>
          <p:cNvSpPr/>
          <p:nvPr/>
        </p:nvSpPr>
        <p:spPr>
          <a:xfrm>
            <a:off x="6261754" y="2704200"/>
            <a:ext cx="2653646" cy="70829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Transformation et conditionnement</a:t>
            </a:r>
          </a:p>
        </p:txBody>
      </p:sp>
      <p:sp>
        <p:nvSpPr>
          <p:cNvPr id="23" name="Rectangle à coins arrondis 22"/>
          <p:cNvSpPr/>
          <p:nvPr/>
        </p:nvSpPr>
        <p:spPr>
          <a:xfrm>
            <a:off x="9197466" y="2704200"/>
            <a:ext cx="2156333" cy="70829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Commercialisation</a:t>
            </a:r>
          </a:p>
        </p:txBody>
      </p:sp>
      <p:sp>
        <p:nvSpPr>
          <p:cNvPr id="24" name="Rectangle 23"/>
          <p:cNvSpPr/>
          <p:nvPr/>
        </p:nvSpPr>
        <p:spPr>
          <a:xfrm>
            <a:off x="378670" y="3571137"/>
            <a:ext cx="2192386" cy="1996906"/>
          </a:xfrm>
          <a:prstGeom prst="rect">
            <a:avLst/>
          </a:prstGeom>
          <a:solidFill>
            <a:srgbClr val="00713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1"/>
                </a:solidFill>
              </a:rPr>
              <a:t>Intrants (semences, amendements/ alimentation, santé des cultures et des animaux..)</a:t>
            </a:r>
          </a:p>
        </p:txBody>
      </p:sp>
      <p:sp>
        <p:nvSpPr>
          <p:cNvPr id="25" name="Rectangle 24"/>
          <p:cNvSpPr/>
          <p:nvPr/>
        </p:nvSpPr>
        <p:spPr>
          <a:xfrm>
            <a:off x="3326042" y="3555899"/>
            <a:ext cx="2156333" cy="2012144"/>
          </a:xfrm>
          <a:prstGeom prst="rect">
            <a:avLst/>
          </a:prstGeom>
          <a:solidFill>
            <a:srgbClr val="92C23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1"/>
                </a:solidFill>
              </a:rPr>
              <a:t>Végétaux (fruits légumes…)</a:t>
            </a:r>
          </a:p>
          <a:p>
            <a:r>
              <a:rPr lang="fr-FR" sz="1400" dirty="0">
                <a:solidFill>
                  <a:schemeClr val="tx1"/>
                </a:solidFill>
              </a:rPr>
              <a:t>Animaux maigres</a:t>
            </a:r>
          </a:p>
          <a:p>
            <a:r>
              <a:rPr lang="fr-FR" sz="1400" dirty="0">
                <a:solidFill>
                  <a:schemeClr val="tx1"/>
                </a:solidFill>
              </a:rPr>
              <a:t>Animaux engraissés</a:t>
            </a:r>
          </a:p>
          <a:p>
            <a:r>
              <a:rPr lang="fr-FR" sz="1400" dirty="0">
                <a:solidFill>
                  <a:schemeClr val="tx1"/>
                </a:solidFill>
              </a:rPr>
              <a:t>Lait</a:t>
            </a:r>
          </a:p>
        </p:txBody>
      </p:sp>
      <p:sp>
        <p:nvSpPr>
          <p:cNvPr id="27" name="Freeform 47"/>
          <p:cNvSpPr/>
          <p:nvPr/>
        </p:nvSpPr>
        <p:spPr>
          <a:xfrm>
            <a:off x="4131129" y="6150882"/>
            <a:ext cx="3837214" cy="614197"/>
          </a:xfrm>
          <a:custGeom>
            <a:avLst/>
            <a:gdLst/>
            <a:ahLst/>
            <a:cxnLst/>
            <a:rect l="l" t="t" r="r" b="b"/>
            <a:pathLst>
              <a:path w="7817691" h="2267130">
                <a:moveTo>
                  <a:pt x="0" y="0"/>
                </a:moveTo>
                <a:lnTo>
                  <a:pt x="7817690" y="0"/>
                </a:lnTo>
                <a:lnTo>
                  <a:pt x="7817690" y="2267130"/>
                </a:lnTo>
                <a:lnTo>
                  <a:pt x="0" y="22671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14" name="ZoneTexte 13"/>
          <p:cNvSpPr txBox="1"/>
          <p:nvPr/>
        </p:nvSpPr>
        <p:spPr>
          <a:xfrm>
            <a:off x="4102680" y="5812328"/>
            <a:ext cx="4812720" cy="338554"/>
          </a:xfrm>
          <a:prstGeom prst="rect">
            <a:avLst/>
          </a:prstGeom>
          <a:noFill/>
        </p:spPr>
        <p:txBody>
          <a:bodyPr wrap="square" rtlCol="0">
            <a:spAutoFit/>
          </a:bodyPr>
          <a:lstStyle/>
          <a:p>
            <a:r>
              <a:rPr lang="fr-FR" sz="1600" dirty="0">
                <a:solidFill>
                  <a:schemeClr val="accent6">
                    <a:lumMod val="75000"/>
                  </a:schemeClr>
                </a:solidFill>
              </a:rPr>
              <a:t>Augmentation de la valeur ajoutée du produit</a:t>
            </a:r>
          </a:p>
        </p:txBody>
      </p:sp>
      <p:sp>
        <p:nvSpPr>
          <p:cNvPr id="28" name="ZoneTexte 27"/>
          <p:cNvSpPr txBox="1"/>
          <p:nvPr/>
        </p:nvSpPr>
        <p:spPr>
          <a:xfrm>
            <a:off x="2855968" y="6295697"/>
            <a:ext cx="1246712" cy="338554"/>
          </a:xfrm>
          <a:prstGeom prst="rect">
            <a:avLst/>
          </a:prstGeom>
          <a:noFill/>
        </p:spPr>
        <p:txBody>
          <a:bodyPr wrap="square" rtlCol="0">
            <a:spAutoFit/>
          </a:bodyPr>
          <a:lstStyle/>
          <a:p>
            <a:r>
              <a:rPr lang="fr-FR" sz="1600" dirty="0"/>
              <a:t>Produit brut</a:t>
            </a:r>
          </a:p>
        </p:txBody>
      </p:sp>
      <p:sp>
        <p:nvSpPr>
          <p:cNvPr id="29" name="ZoneTexte 28"/>
          <p:cNvSpPr txBox="1"/>
          <p:nvPr/>
        </p:nvSpPr>
        <p:spPr>
          <a:xfrm>
            <a:off x="7996792" y="6233436"/>
            <a:ext cx="2543347" cy="584775"/>
          </a:xfrm>
          <a:prstGeom prst="rect">
            <a:avLst/>
          </a:prstGeom>
          <a:noFill/>
        </p:spPr>
        <p:txBody>
          <a:bodyPr wrap="square" rtlCol="0">
            <a:spAutoFit/>
          </a:bodyPr>
          <a:lstStyle/>
          <a:p>
            <a:r>
              <a:rPr lang="fr-FR" sz="1600" dirty="0"/>
              <a:t>Produit transformé / Produit fini</a:t>
            </a:r>
          </a:p>
        </p:txBody>
      </p:sp>
    </p:spTree>
    <p:extLst>
      <p:ext uri="{BB962C8B-B14F-4D97-AF65-F5344CB8AC3E}">
        <p14:creationId xmlns:p14="http://schemas.microsoft.com/office/powerpoint/2010/main" val="1426290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Graphique&#10;&#10;Description générée automatiquement">
            <a:extLst>
              <a:ext uri="{FF2B5EF4-FFF2-40B4-BE49-F238E27FC236}">
                <a16:creationId xmlns:a16="http://schemas.microsoft.com/office/drawing/2014/main" id="{F6A2935A-CB22-B7B8-26B6-EE7E51694BD6}"/>
              </a:ext>
            </a:extLst>
          </p:cNvPr>
          <p:cNvPicPr>
            <a:picLocks noChangeAspect="1"/>
          </p:cNvPicPr>
          <p:nvPr/>
        </p:nvPicPr>
        <p:blipFill rotWithShape="1">
          <a:blip r:embed="rId2">
            <a:extLst>
              <a:ext uri="{28A0092B-C50C-407E-A947-70E740481C1C}">
                <a14:useLocalDpi xmlns:a14="http://schemas.microsoft.com/office/drawing/2010/main" val="0"/>
              </a:ext>
            </a:extLst>
          </a:blip>
          <a:srcRect t="57969"/>
          <a:stretch/>
        </p:blipFill>
        <p:spPr>
          <a:xfrm>
            <a:off x="0" y="4892514"/>
            <a:ext cx="6729984" cy="1591148"/>
          </a:xfrm>
          <a:prstGeom prst="rect">
            <a:avLst/>
          </a:prstGeom>
        </p:spPr>
      </p:pic>
      <p:pic>
        <p:nvPicPr>
          <p:cNvPr id="6" name="Image 5" descr="Une image contenant Graphique&#10;&#10;Description générée automatiquement">
            <a:extLst>
              <a:ext uri="{FF2B5EF4-FFF2-40B4-BE49-F238E27FC236}">
                <a16:creationId xmlns:a16="http://schemas.microsoft.com/office/drawing/2014/main" id="{F5B22610-E4FB-54EA-9DE2-77B9E849E390}"/>
              </a:ext>
            </a:extLst>
          </p:cNvPr>
          <p:cNvPicPr>
            <a:picLocks noChangeAspect="1"/>
          </p:cNvPicPr>
          <p:nvPr/>
        </p:nvPicPr>
        <p:blipFill rotWithShape="1">
          <a:blip r:embed="rId2">
            <a:extLst>
              <a:ext uri="{28A0092B-C50C-407E-A947-70E740481C1C}">
                <a14:useLocalDpi xmlns:a14="http://schemas.microsoft.com/office/drawing/2010/main" val="0"/>
              </a:ext>
            </a:extLst>
          </a:blip>
          <a:srcRect l="18840" t="56357"/>
          <a:stretch/>
        </p:blipFill>
        <p:spPr>
          <a:xfrm flipH="1">
            <a:off x="6729984" y="4831490"/>
            <a:ext cx="5462016" cy="1652171"/>
          </a:xfrm>
          <a:prstGeom prst="rect">
            <a:avLst/>
          </a:prstGeom>
        </p:spPr>
      </p:pic>
      <p:sp>
        <p:nvSpPr>
          <p:cNvPr id="30" name="Rectangle 29">
            <a:extLst>
              <a:ext uri="{FF2B5EF4-FFF2-40B4-BE49-F238E27FC236}">
                <a16:creationId xmlns:a16="http://schemas.microsoft.com/office/drawing/2014/main" id="{36BFED99-8D6F-EADE-85B1-5116A994553A}"/>
              </a:ext>
            </a:extLst>
          </p:cNvPr>
          <p:cNvSpPr/>
          <p:nvPr/>
        </p:nvSpPr>
        <p:spPr>
          <a:xfrm>
            <a:off x="0" y="6384426"/>
            <a:ext cx="12210935" cy="525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98C750D6-2520-BDAB-5989-DD6BC107F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353" y="6384426"/>
            <a:ext cx="5410986" cy="525825"/>
          </a:xfrm>
          <a:prstGeom prst="rect">
            <a:avLst/>
          </a:prstGeom>
        </p:spPr>
      </p:pic>
      <p:pic>
        <p:nvPicPr>
          <p:cNvPr id="4" name="Image 3" descr="Une image contenant Graphique, Police, texte, graphisme&#10;&#10;Description générée automatiquement">
            <a:extLst>
              <a:ext uri="{FF2B5EF4-FFF2-40B4-BE49-F238E27FC236}">
                <a16:creationId xmlns:a16="http://schemas.microsoft.com/office/drawing/2014/main" id="{3BDAE700-51F6-D8F0-CF73-9AC5B50EDD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77" y="6422134"/>
            <a:ext cx="849533" cy="395466"/>
          </a:xfrm>
          <a:prstGeom prst="rect">
            <a:avLst/>
          </a:prstGeom>
        </p:spPr>
      </p:pic>
      <p:pic>
        <p:nvPicPr>
          <p:cNvPr id="7" name="Image 6" descr="Une image contenant Police, texte, cercle, Graphique&#10;&#10;Description générée automatiquement">
            <a:extLst>
              <a:ext uri="{FF2B5EF4-FFF2-40B4-BE49-F238E27FC236}">
                <a16:creationId xmlns:a16="http://schemas.microsoft.com/office/drawing/2014/main" id="{E0C3E6D2-3C2E-1C38-7207-B708FDA2FB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0993" y="6419795"/>
            <a:ext cx="397805" cy="397805"/>
          </a:xfrm>
          <a:prstGeom prst="rect">
            <a:avLst/>
          </a:prstGeom>
        </p:spPr>
      </p:pic>
      <p:sp>
        <p:nvSpPr>
          <p:cNvPr id="8" name="ZoneTexte 7">
            <a:extLst>
              <a:ext uri="{FF2B5EF4-FFF2-40B4-BE49-F238E27FC236}">
                <a16:creationId xmlns:a16="http://schemas.microsoft.com/office/drawing/2014/main" id="{EF6D2AA7-6641-2A15-60B6-31635F427FA8}"/>
              </a:ext>
            </a:extLst>
          </p:cNvPr>
          <p:cNvSpPr txBox="1"/>
          <p:nvPr/>
        </p:nvSpPr>
        <p:spPr>
          <a:xfrm>
            <a:off x="2006585" y="6464808"/>
            <a:ext cx="7894948" cy="276999"/>
          </a:xfrm>
          <a:prstGeom prst="rect">
            <a:avLst/>
          </a:prstGeom>
          <a:noFill/>
        </p:spPr>
        <p:txBody>
          <a:bodyPr wrap="square">
            <a:spAutoFit/>
          </a:bodyPr>
          <a:lstStyle/>
          <a:p>
            <a:r>
              <a:rPr lang="fr-FR" sz="1200" b="0" i="1" u="none" strike="noStrike" dirty="0">
                <a:solidFill>
                  <a:srgbClr val="000000"/>
                </a:solidFill>
                <a:effectLst/>
                <a:latin typeface="Raleway" panose="020B0503030101060003" pitchFamily="34" charset="0"/>
              </a:rPr>
              <a:t>Et le soutien de :</a:t>
            </a:r>
            <a:r>
              <a:rPr lang="fr-FR" sz="1200" b="0" i="0" dirty="0">
                <a:solidFill>
                  <a:srgbClr val="000000"/>
                </a:solidFill>
                <a:effectLst/>
                <a:latin typeface="Raleway" panose="020B0503030101060003" pitchFamily="34" charset="0"/>
              </a:rPr>
              <a:t>​</a:t>
            </a:r>
            <a:endParaRPr lang="fr-FR" sz="1200" dirty="0">
              <a:latin typeface="Raleway" panose="020B0503030101060003" pitchFamily="34" charset="0"/>
            </a:endParaRPr>
          </a:p>
        </p:txBody>
      </p:sp>
      <p:sp>
        <p:nvSpPr>
          <p:cNvPr id="9" name="ZoneTexte 8">
            <a:extLst>
              <a:ext uri="{FF2B5EF4-FFF2-40B4-BE49-F238E27FC236}">
                <a16:creationId xmlns:a16="http://schemas.microsoft.com/office/drawing/2014/main" id="{5E86D276-F604-D777-1CCD-A6844B9FF5ED}"/>
              </a:ext>
            </a:extLst>
          </p:cNvPr>
          <p:cNvSpPr txBox="1"/>
          <p:nvPr/>
        </p:nvSpPr>
        <p:spPr>
          <a:xfrm>
            <a:off x="8842339" y="6464807"/>
            <a:ext cx="7894948" cy="276999"/>
          </a:xfrm>
          <a:prstGeom prst="rect">
            <a:avLst/>
          </a:prstGeom>
          <a:noFill/>
        </p:spPr>
        <p:txBody>
          <a:bodyPr wrap="square">
            <a:spAutoFit/>
          </a:bodyPr>
          <a:lstStyle/>
          <a:p>
            <a:r>
              <a:rPr lang="fr-FR" sz="1200" b="0" i="1" u="none" strike="noStrike" dirty="0">
                <a:solidFill>
                  <a:srgbClr val="000000"/>
                </a:solidFill>
                <a:effectLst/>
                <a:latin typeface="Raleway" panose="020B0503030101060003" pitchFamily="34" charset="0"/>
              </a:rPr>
              <a:t>Et des 38 stations de Montagne</a:t>
            </a:r>
            <a:endParaRPr lang="fr-FR" sz="1200" dirty="0">
              <a:latin typeface="Raleway" panose="020B0503030101060003" pitchFamily="34" charset="0"/>
            </a:endParaRPr>
          </a:p>
        </p:txBody>
      </p:sp>
      <p:sp>
        <p:nvSpPr>
          <p:cNvPr id="18" name="Rectangle 17">
            <a:extLst>
              <a:ext uri="{FF2B5EF4-FFF2-40B4-BE49-F238E27FC236}">
                <a16:creationId xmlns:a16="http://schemas.microsoft.com/office/drawing/2014/main" id="{CD903AC5-8AB1-67B8-278D-BF7F931A8EA5}"/>
              </a:ext>
            </a:extLst>
          </p:cNvPr>
          <p:cNvSpPr/>
          <p:nvPr/>
        </p:nvSpPr>
        <p:spPr>
          <a:xfrm>
            <a:off x="2336824" y="1276372"/>
            <a:ext cx="5567832" cy="646331"/>
          </a:xfrm>
          <a:prstGeom prst="rect">
            <a:avLst/>
          </a:prstGeom>
          <a:solidFill>
            <a:srgbClr val="F12C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27EB53E4-3D44-F5C1-2F52-CB5FEEE464E0}"/>
              </a:ext>
            </a:extLst>
          </p:cNvPr>
          <p:cNvSpPr txBox="1"/>
          <p:nvPr/>
        </p:nvSpPr>
        <p:spPr>
          <a:xfrm>
            <a:off x="2563407" y="1351168"/>
            <a:ext cx="5378834" cy="523220"/>
          </a:xfrm>
          <a:prstGeom prst="rect">
            <a:avLst/>
          </a:prstGeom>
          <a:noFill/>
        </p:spPr>
        <p:txBody>
          <a:bodyPr wrap="square">
            <a:spAutoFit/>
          </a:bodyPr>
          <a:lstStyle/>
          <a:p>
            <a:r>
              <a:rPr lang="fr-FR" sz="2800" b="1" dirty="0">
                <a:solidFill>
                  <a:schemeClr val="bg1"/>
                </a:solidFill>
                <a:latin typeface="Raleway" pitchFamily="2" charset="77"/>
              </a:rPr>
              <a:t>Fil rouge</a:t>
            </a:r>
          </a:p>
        </p:txBody>
      </p:sp>
      <p:pic>
        <p:nvPicPr>
          <p:cNvPr id="10" name="Image 9" descr="Une image contenant texte, Police, Graphique, capture d’écran&#10;&#10;Description générée automatiquement">
            <a:extLst>
              <a:ext uri="{FF2B5EF4-FFF2-40B4-BE49-F238E27FC236}">
                <a16:creationId xmlns:a16="http://schemas.microsoft.com/office/drawing/2014/main" id="{B782282A-8F9A-6322-4986-F224310D0B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217" y="184359"/>
            <a:ext cx="2487355" cy="741339"/>
          </a:xfrm>
          <a:prstGeom prst="rect">
            <a:avLst/>
          </a:prstGeom>
        </p:spPr>
      </p:pic>
      <p:sp>
        <p:nvSpPr>
          <p:cNvPr id="11" name="ZoneTexte 10">
            <a:extLst>
              <a:ext uri="{FF2B5EF4-FFF2-40B4-BE49-F238E27FC236}">
                <a16:creationId xmlns:a16="http://schemas.microsoft.com/office/drawing/2014/main" id="{4CB7E721-79F3-B2F4-2104-99AF0972FFBD}"/>
              </a:ext>
            </a:extLst>
          </p:cNvPr>
          <p:cNvSpPr txBox="1"/>
          <p:nvPr/>
        </p:nvSpPr>
        <p:spPr>
          <a:xfrm>
            <a:off x="342470" y="2184967"/>
            <a:ext cx="11135427" cy="5816977"/>
          </a:xfrm>
          <a:prstGeom prst="rect">
            <a:avLst/>
          </a:prstGeom>
          <a:noFill/>
        </p:spPr>
        <p:txBody>
          <a:bodyPr wrap="square">
            <a:spAutoFit/>
          </a:bodyPr>
          <a:lstStyle/>
          <a:p>
            <a:pPr marL="285750" lvl="0" indent="-285750">
              <a:spcAft>
                <a:spcPts val="800"/>
              </a:spcAft>
              <a:buFont typeface="Wingdings" panose="05000000000000000000" pitchFamily="2" charset="2"/>
              <a:buChar char="q"/>
            </a:pPr>
            <a:r>
              <a:rPr lang="fr-FR" sz="1600" b="1" dirty="0">
                <a:effectLst/>
                <a:latin typeface="Raleway" pitchFamily="2" charset="0"/>
                <a:ea typeface="Aptos" panose="020B0004020202020204" pitchFamily="34" charset="0"/>
                <a:cs typeface="Times New Roman" panose="02020603050405020304" pitchFamily="18" charset="0"/>
              </a:rPr>
              <a:t>Témoignages sur différents outils de transformation dans les Pyrénées qui ont permis de valoriser des produits agricoles </a:t>
            </a:r>
          </a:p>
          <a:p>
            <a:pPr marL="285750" lvl="0" indent="-285750">
              <a:spcAft>
                <a:spcPts val="800"/>
              </a:spcAft>
              <a:buFont typeface="Wingdings" panose="05000000000000000000" pitchFamily="2" charset="2"/>
              <a:buChar char="q"/>
            </a:pPr>
            <a:endParaRPr lang="fr-FR" sz="1600" b="1" dirty="0">
              <a:effectLst/>
              <a:latin typeface="Raleway" pitchFamily="2" charset="0"/>
              <a:ea typeface="Aptos" panose="020B0004020202020204" pitchFamily="34" charset="0"/>
              <a:cs typeface="Times New Roman" panose="02020603050405020304" pitchFamily="18" charset="0"/>
            </a:endParaRPr>
          </a:p>
          <a:p>
            <a:pPr marL="742950" lvl="1" indent="-285750">
              <a:spcAft>
                <a:spcPts val="800"/>
              </a:spcAft>
              <a:buFont typeface="Wingdings" panose="05000000000000000000" pitchFamily="2" charset="2"/>
              <a:buChar char="§"/>
            </a:pPr>
            <a:r>
              <a:rPr lang="fr-FR" sz="1600" dirty="0">
                <a:effectLst/>
                <a:latin typeface="Raleway" pitchFamily="2" charset="0"/>
                <a:ea typeface="Aptos" panose="020B0004020202020204" pitchFamily="34" charset="0"/>
                <a:cs typeface="Times New Roman" panose="02020603050405020304" pitchFamily="18" charset="0"/>
              </a:rPr>
              <a:t>Abattoir de St Gaudens : </a:t>
            </a:r>
            <a:r>
              <a:rPr lang="fr-FR" sz="1600" b="1" dirty="0">
                <a:latin typeface="Raleway" pitchFamily="2" charset="0"/>
                <a:cs typeface="GTHaptikBold" panose="00000500000000000000" pitchFamily="2" charset="0"/>
              </a:rPr>
              <a:t>Laurent </a:t>
            </a:r>
            <a:r>
              <a:rPr lang="fr-FR" sz="1600" b="1" dirty="0" err="1">
                <a:latin typeface="Raleway" pitchFamily="2" charset="0"/>
                <a:cs typeface="GTHaptikBold" panose="00000500000000000000" pitchFamily="2" charset="0"/>
              </a:rPr>
              <a:t>Monticciolo</a:t>
            </a:r>
            <a:r>
              <a:rPr lang="fr-FR" sz="1600" dirty="0">
                <a:latin typeface="Raleway" pitchFamily="2" charset="0"/>
                <a:cs typeface="GT Haptik" panose="00000500000000000000" pitchFamily="2" charset="0"/>
              </a:rPr>
              <a:t>, Directeur de la SCIC abattoirs du Comminges</a:t>
            </a:r>
          </a:p>
          <a:p>
            <a:pPr lvl="1">
              <a:spcAft>
                <a:spcPts val="800"/>
              </a:spcAft>
            </a:pPr>
            <a:r>
              <a:rPr lang="fr-FR" sz="1600" dirty="0">
                <a:latin typeface="Raleway" pitchFamily="2" charset="0"/>
                <a:cs typeface="GT Haptik" panose="00000500000000000000" pitchFamily="2" charset="0"/>
              </a:rPr>
              <a:t> </a:t>
            </a:r>
          </a:p>
          <a:p>
            <a:pPr marL="742950" lvl="1" indent="-285750">
              <a:spcAft>
                <a:spcPts val="800"/>
              </a:spcAft>
              <a:buFont typeface="Wingdings" panose="05000000000000000000" pitchFamily="2" charset="2"/>
              <a:buChar char="§"/>
            </a:pPr>
            <a:r>
              <a:rPr lang="fr-FR" sz="1600" dirty="0">
                <a:effectLst/>
                <a:latin typeface="Raleway" pitchFamily="2" charset="0"/>
                <a:ea typeface="Aptos" panose="020B0004020202020204" pitchFamily="34" charset="0"/>
                <a:cs typeface="Times New Roman" panose="02020603050405020304" pitchFamily="18" charset="0"/>
              </a:rPr>
              <a:t>Les jardins de la Haute vallée de l’Aude : </a:t>
            </a:r>
            <a:r>
              <a:rPr lang="fr-FR" sz="1600" b="1" dirty="0">
                <a:latin typeface="Raleway" pitchFamily="2" charset="0"/>
                <a:cs typeface="GTHaptikBold" panose="00000500000000000000" pitchFamily="2" charset="0"/>
              </a:rPr>
              <a:t>Olivier Tardy</a:t>
            </a:r>
            <a:r>
              <a:rPr lang="fr-FR" sz="1600" dirty="0">
                <a:latin typeface="Raleway" pitchFamily="2" charset="0"/>
                <a:cs typeface="GT Haptik" panose="00000500000000000000" pitchFamily="2" charset="0"/>
              </a:rPr>
              <a:t>, Directeur de la coopérative </a:t>
            </a:r>
          </a:p>
          <a:p>
            <a:pPr lvl="1">
              <a:spcAft>
                <a:spcPts val="800"/>
              </a:spcAft>
            </a:pPr>
            <a:r>
              <a:rPr lang="fr-FR" sz="1600" dirty="0">
                <a:latin typeface="Raleway" pitchFamily="2" charset="0"/>
                <a:cs typeface="GT Haptik" panose="00000500000000000000" pitchFamily="2" charset="0"/>
              </a:rPr>
              <a:t>    "Les Jardins de la Haute-Vallée de l'Aude« </a:t>
            </a:r>
          </a:p>
          <a:p>
            <a:pPr lvl="1">
              <a:spcAft>
                <a:spcPts val="800"/>
              </a:spcAft>
            </a:pPr>
            <a:endParaRPr lang="fr-FR" sz="1600" dirty="0">
              <a:latin typeface="Raleway" pitchFamily="2" charset="0"/>
              <a:cs typeface="GT Haptik" panose="00000500000000000000" pitchFamily="2" charset="0"/>
            </a:endParaRPr>
          </a:p>
          <a:p>
            <a:pPr marL="742950" lvl="1" indent="-285750">
              <a:spcAft>
                <a:spcPts val="800"/>
              </a:spcAft>
              <a:buFont typeface="Wingdings" panose="05000000000000000000" pitchFamily="2" charset="2"/>
              <a:buChar char="§"/>
            </a:pPr>
            <a:r>
              <a:rPr lang="fr-FR" sz="1600" dirty="0">
                <a:effectLst/>
                <a:latin typeface="Raleway" pitchFamily="2" charset="0"/>
                <a:ea typeface="Times New Roman" panose="02020603050405020304" pitchFamily="18" charset="0"/>
                <a:cs typeface="Calibri" panose="020F0502020204030204" pitchFamily="34" charset="0"/>
              </a:rPr>
              <a:t>Témoignage </a:t>
            </a:r>
            <a:r>
              <a:rPr lang="fr-FR" sz="1600" dirty="0">
                <a:latin typeface="Raleway" pitchFamily="2" charset="0"/>
                <a:ea typeface="Times New Roman" panose="02020603050405020304" pitchFamily="18" charset="0"/>
                <a:cs typeface="Calibri" panose="020F0502020204030204" pitchFamily="34" charset="0"/>
              </a:rPr>
              <a:t>de</a:t>
            </a:r>
            <a:r>
              <a:rPr lang="fr-FR" sz="1600" dirty="0">
                <a:effectLst/>
                <a:latin typeface="Raleway" pitchFamily="2" charset="0"/>
                <a:ea typeface="Times New Roman" panose="02020603050405020304" pitchFamily="18" charset="0"/>
                <a:cs typeface="Calibri" panose="020F0502020204030204" pitchFamily="34" charset="0"/>
              </a:rPr>
              <a:t> </a:t>
            </a:r>
            <a:r>
              <a:rPr lang="fr-FR" sz="1600" b="1" dirty="0">
                <a:effectLst/>
                <a:latin typeface="Raleway" pitchFamily="2" charset="0"/>
              </a:rPr>
              <a:t>Jean-Louis Cazaubon</a:t>
            </a:r>
            <a:r>
              <a:rPr lang="fr-FR" sz="1600" dirty="0">
                <a:effectLst/>
                <a:latin typeface="Raleway" pitchFamily="2" charset="0"/>
              </a:rPr>
              <a:t>, Éleveur, Maire et Vice-Président de la Région Occitanie </a:t>
            </a:r>
          </a:p>
          <a:p>
            <a:pPr marL="742950" lvl="1" indent="-285750">
              <a:spcAft>
                <a:spcPts val="800"/>
              </a:spcAft>
              <a:buFont typeface="Wingdings" panose="05000000000000000000" pitchFamily="2" charset="2"/>
              <a:buChar char="§"/>
            </a:pPr>
            <a:endParaRPr lang="fr-FR" sz="1600" dirty="0">
              <a:latin typeface="GT Haptik" panose="00000500000000000000" pitchFamily="2" charset="0"/>
              <a:cs typeface="GT Haptik" panose="00000500000000000000" pitchFamily="2" charset="0"/>
            </a:endParaRPr>
          </a:p>
          <a:p>
            <a:pPr marL="742950" lvl="1" indent="-285750">
              <a:spcAft>
                <a:spcPts val="800"/>
              </a:spcAft>
              <a:buFont typeface="Wingdings" panose="05000000000000000000" pitchFamily="2" charset="2"/>
              <a:buChar char="§"/>
            </a:pPr>
            <a:endParaRPr lang="fr-FR" sz="1600" b="1" dirty="0">
              <a:effectLst/>
              <a:latin typeface="Raleway" pitchFamily="2" charset="0"/>
              <a:ea typeface="Aptos" panose="020B0004020202020204" pitchFamily="34" charset="0"/>
              <a:cs typeface="Times New Roman" panose="02020603050405020304" pitchFamily="18" charset="0"/>
            </a:endParaRPr>
          </a:p>
          <a:p>
            <a:pPr marL="285750" lvl="0" indent="-285750">
              <a:spcAft>
                <a:spcPts val="800"/>
              </a:spcAft>
              <a:buFont typeface="Wingdings" panose="05000000000000000000" pitchFamily="2" charset="2"/>
              <a:buChar char="q"/>
            </a:pPr>
            <a:endParaRPr lang="fr-FR" sz="1600" b="1" dirty="0">
              <a:latin typeface="Raleway" pitchFamily="2" charset="0"/>
              <a:ea typeface="Aptos" panose="020B0004020202020204" pitchFamily="34" charset="0"/>
              <a:cs typeface="Times New Roman" panose="02020603050405020304" pitchFamily="18" charset="0"/>
            </a:endParaRPr>
          </a:p>
          <a:p>
            <a:pPr marL="285750" lvl="0" indent="-285750">
              <a:spcAft>
                <a:spcPts val="800"/>
              </a:spcAft>
              <a:buFont typeface="Wingdings" panose="05000000000000000000" pitchFamily="2" charset="2"/>
              <a:buChar char="q"/>
            </a:pPr>
            <a:endParaRPr lang="fr-FR" sz="1600" b="1" dirty="0">
              <a:effectLst/>
              <a:latin typeface="Raleway" pitchFamily="2" charset="0"/>
              <a:ea typeface="Aptos" panose="020B0004020202020204" pitchFamily="34" charset="0"/>
              <a:cs typeface="Times New Roman" panose="02020603050405020304" pitchFamily="18" charset="0"/>
            </a:endParaRPr>
          </a:p>
          <a:p>
            <a:pPr marL="285750" lvl="0" indent="-285750">
              <a:spcAft>
                <a:spcPts val="800"/>
              </a:spcAft>
              <a:buFont typeface="Wingdings" panose="05000000000000000000" pitchFamily="2" charset="2"/>
              <a:buChar char="q"/>
            </a:pPr>
            <a:endParaRPr lang="fr-FR" sz="1600" b="1" dirty="0">
              <a:latin typeface="Raleway" pitchFamily="2" charset="0"/>
              <a:ea typeface="Aptos" panose="020B0004020202020204" pitchFamily="34" charset="0"/>
              <a:cs typeface="Times New Roman" panose="02020603050405020304" pitchFamily="18" charset="0"/>
            </a:endParaRPr>
          </a:p>
          <a:p>
            <a:pPr marL="285750" lvl="0" indent="-285750">
              <a:spcAft>
                <a:spcPts val="800"/>
              </a:spcAft>
              <a:buFont typeface="Wingdings" panose="05000000000000000000" pitchFamily="2" charset="2"/>
              <a:buChar char="q"/>
            </a:pPr>
            <a:endParaRPr lang="fr-FR" sz="1600" b="1" dirty="0">
              <a:effectLst/>
              <a:latin typeface="Raleway" pitchFamily="2" charset="0"/>
              <a:ea typeface="Aptos" panose="020B0004020202020204" pitchFamily="34" charset="0"/>
              <a:cs typeface="Times New Roman" panose="02020603050405020304" pitchFamily="18" charset="0"/>
            </a:endParaRPr>
          </a:p>
          <a:p>
            <a:pPr marL="285750" lvl="0" indent="-285750">
              <a:spcAft>
                <a:spcPts val="800"/>
              </a:spcAft>
              <a:buFont typeface="Wingdings" panose="05000000000000000000" pitchFamily="2" charset="2"/>
              <a:buChar char="q"/>
            </a:pPr>
            <a:endParaRPr lang="fr-FR" sz="1600" b="1" dirty="0">
              <a:latin typeface="Raleway" pitchFamily="2" charset="0"/>
              <a:ea typeface="Aptos" panose="020B0004020202020204" pitchFamily="34" charset="0"/>
              <a:cs typeface="Times New Roman" panose="02020603050405020304" pitchFamily="18" charset="0"/>
            </a:endParaRPr>
          </a:p>
          <a:p>
            <a:pPr marL="285750" lvl="0" indent="-285750">
              <a:spcAft>
                <a:spcPts val="800"/>
              </a:spcAft>
              <a:buFont typeface="Wingdings" panose="05000000000000000000" pitchFamily="2" charset="2"/>
              <a:buChar char="q"/>
            </a:pPr>
            <a:endParaRPr lang="fr-FR" sz="1600" b="1" dirty="0">
              <a:effectLst/>
              <a:latin typeface="Raleway" pitchFamily="2" charset="0"/>
              <a:ea typeface="Aptos" panose="020B0004020202020204" pitchFamily="34" charset="0"/>
              <a:cs typeface="Times New Roman" panose="02020603050405020304" pitchFamily="18" charset="0"/>
            </a:endParaRPr>
          </a:p>
        </p:txBody>
      </p:sp>
      <p:pic>
        <p:nvPicPr>
          <p:cNvPr id="12" name="Image 11" descr="Une image contenant Visage humain, personne, chemise, cravate&#10;&#10;Description générée automatiquement">
            <a:extLst>
              <a:ext uri="{FF2B5EF4-FFF2-40B4-BE49-F238E27FC236}">
                <a16:creationId xmlns:a16="http://schemas.microsoft.com/office/drawing/2014/main" id="{DB123FE3-0EF2-3631-2B0A-24C6238654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57732" y="2616379"/>
            <a:ext cx="1020164" cy="1020164"/>
          </a:xfrm>
          <a:prstGeom prst="rect">
            <a:avLst/>
          </a:prstGeom>
        </p:spPr>
      </p:pic>
      <p:pic>
        <p:nvPicPr>
          <p:cNvPr id="14" name="Image 13" descr="Une image contenant Visage humain, personne, habits, bouteille&#10;&#10;Description générée automatiquement">
            <a:extLst>
              <a:ext uri="{FF2B5EF4-FFF2-40B4-BE49-F238E27FC236}">
                <a16:creationId xmlns:a16="http://schemas.microsoft.com/office/drawing/2014/main" id="{7A95BBD7-3C49-D167-D013-363827CA15BF}"/>
              </a:ext>
            </a:extLst>
          </p:cNvPr>
          <p:cNvPicPr>
            <a:picLocks noChangeAspect="1"/>
          </p:cNvPicPr>
          <p:nvPr/>
        </p:nvPicPr>
        <p:blipFill rotWithShape="1">
          <a:blip r:embed="rId8">
            <a:extLst>
              <a:ext uri="{28A0092B-C50C-407E-A947-70E740481C1C}">
                <a14:useLocalDpi xmlns:a14="http://schemas.microsoft.com/office/drawing/2010/main" val="0"/>
              </a:ext>
            </a:extLst>
          </a:blip>
          <a:srcRect l="13403" t="10100" r="9813" b="25893"/>
          <a:stretch/>
        </p:blipFill>
        <p:spPr>
          <a:xfrm>
            <a:off x="9034200" y="3636543"/>
            <a:ext cx="1027611" cy="1069768"/>
          </a:xfrm>
          <a:prstGeom prst="rect">
            <a:avLst/>
          </a:prstGeom>
          <a:ln>
            <a:noFill/>
          </a:ln>
          <a:effectLst>
            <a:outerShdw blurRad="292100" dist="139700" dir="2700000" algn="tl" rotWithShape="0">
              <a:srgbClr val="333333">
                <a:alpha val="65000"/>
              </a:srgbClr>
            </a:outerShdw>
          </a:effectLst>
        </p:spPr>
      </p:pic>
      <p:pic>
        <p:nvPicPr>
          <p:cNvPr id="15" name="Image 14" descr="Une image contenant personne, Visage humain, ciel, plein air&#10;&#10;Description générée automatiquement">
            <a:extLst>
              <a:ext uri="{FF2B5EF4-FFF2-40B4-BE49-F238E27FC236}">
                <a16:creationId xmlns:a16="http://schemas.microsoft.com/office/drawing/2014/main" id="{C51FCDEA-950E-0F51-076A-85DF1EA600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50286" y="4465707"/>
            <a:ext cx="1027611" cy="1027611"/>
          </a:xfrm>
          <a:prstGeom prst="rect">
            <a:avLst/>
          </a:prstGeom>
          <a:effectLst>
            <a:outerShdw blurRad="148323" dist="149006" dir="2700000" sx="101785" sy="101785" algn="tl" rotWithShape="0">
              <a:prstClr val="black">
                <a:alpha val="23255"/>
              </a:prstClr>
            </a:outerShdw>
          </a:effectLst>
        </p:spPr>
      </p:pic>
    </p:spTree>
    <p:extLst>
      <p:ext uri="{BB962C8B-B14F-4D97-AF65-F5344CB8AC3E}">
        <p14:creationId xmlns:p14="http://schemas.microsoft.com/office/powerpoint/2010/main" val="353731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Graphique&#10;&#10;Description générée automatiquement">
            <a:extLst>
              <a:ext uri="{FF2B5EF4-FFF2-40B4-BE49-F238E27FC236}">
                <a16:creationId xmlns:a16="http://schemas.microsoft.com/office/drawing/2014/main" id="{F6A2935A-CB22-B7B8-26B6-EE7E51694BD6}"/>
              </a:ext>
            </a:extLst>
          </p:cNvPr>
          <p:cNvPicPr>
            <a:picLocks noChangeAspect="1"/>
          </p:cNvPicPr>
          <p:nvPr/>
        </p:nvPicPr>
        <p:blipFill rotWithShape="1">
          <a:blip r:embed="rId2">
            <a:extLst>
              <a:ext uri="{28A0092B-C50C-407E-A947-70E740481C1C}">
                <a14:useLocalDpi xmlns:a14="http://schemas.microsoft.com/office/drawing/2010/main" val="0"/>
              </a:ext>
            </a:extLst>
          </a:blip>
          <a:srcRect t="57969"/>
          <a:stretch/>
        </p:blipFill>
        <p:spPr>
          <a:xfrm>
            <a:off x="0" y="4892514"/>
            <a:ext cx="6729984" cy="1591148"/>
          </a:xfrm>
          <a:prstGeom prst="rect">
            <a:avLst/>
          </a:prstGeom>
        </p:spPr>
      </p:pic>
      <p:pic>
        <p:nvPicPr>
          <p:cNvPr id="6" name="Image 5" descr="Une image contenant Graphique&#10;&#10;Description générée automatiquement">
            <a:extLst>
              <a:ext uri="{FF2B5EF4-FFF2-40B4-BE49-F238E27FC236}">
                <a16:creationId xmlns:a16="http://schemas.microsoft.com/office/drawing/2014/main" id="{F5B22610-E4FB-54EA-9DE2-77B9E849E390}"/>
              </a:ext>
            </a:extLst>
          </p:cNvPr>
          <p:cNvPicPr>
            <a:picLocks noChangeAspect="1"/>
          </p:cNvPicPr>
          <p:nvPr/>
        </p:nvPicPr>
        <p:blipFill rotWithShape="1">
          <a:blip r:embed="rId2">
            <a:extLst>
              <a:ext uri="{28A0092B-C50C-407E-A947-70E740481C1C}">
                <a14:useLocalDpi xmlns:a14="http://schemas.microsoft.com/office/drawing/2010/main" val="0"/>
              </a:ext>
            </a:extLst>
          </a:blip>
          <a:srcRect l="18840" t="56357"/>
          <a:stretch/>
        </p:blipFill>
        <p:spPr>
          <a:xfrm flipH="1">
            <a:off x="6729984" y="4831490"/>
            <a:ext cx="5462016" cy="1652171"/>
          </a:xfrm>
          <a:prstGeom prst="rect">
            <a:avLst/>
          </a:prstGeom>
        </p:spPr>
      </p:pic>
      <p:sp>
        <p:nvSpPr>
          <p:cNvPr id="30" name="Rectangle 29">
            <a:extLst>
              <a:ext uri="{FF2B5EF4-FFF2-40B4-BE49-F238E27FC236}">
                <a16:creationId xmlns:a16="http://schemas.microsoft.com/office/drawing/2014/main" id="{36BFED99-8D6F-EADE-85B1-5116A994553A}"/>
              </a:ext>
            </a:extLst>
          </p:cNvPr>
          <p:cNvSpPr/>
          <p:nvPr/>
        </p:nvSpPr>
        <p:spPr>
          <a:xfrm>
            <a:off x="0" y="6384426"/>
            <a:ext cx="12210935" cy="525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98C750D6-2520-BDAB-5989-DD6BC107F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353" y="6384426"/>
            <a:ext cx="5410986" cy="525825"/>
          </a:xfrm>
          <a:prstGeom prst="rect">
            <a:avLst/>
          </a:prstGeom>
        </p:spPr>
      </p:pic>
      <p:pic>
        <p:nvPicPr>
          <p:cNvPr id="4" name="Image 3" descr="Une image contenant Graphique, Police, texte, graphisme&#10;&#10;Description générée automatiquement">
            <a:extLst>
              <a:ext uri="{FF2B5EF4-FFF2-40B4-BE49-F238E27FC236}">
                <a16:creationId xmlns:a16="http://schemas.microsoft.com/office/drawing/2014/main" id="{3BDAE700-51F6-D8F0-CF73-9AC5B50EDD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77" y="6422134"/>
            <a:ext cx="849533" cy="395466"/>
          </a:xfrm>
          <a:prstGeom prst="rect">
            <a:avLst/>
          </a:prstGeom>
        </p:spPr>
      </p:pic>
      <p:pic>
        <p:nvPicPr>
          <p:cNvPr id="7" name="Image 6" descr="Une image contenant Police, texte, cercle, Graphique&#10;&#10;Description générée automatiquement">
            <a:extLst>
              <a:ext uri="{FF2B5EF4-FFF2-40B4-BE49-F238E27FC236}">
                <a16:creationId xmlns:a16="http://schemas.microsoft.com/office/drawing/2014/main" id="{E0C3E6D2-3C2E-1C38-7207-B708FDA2FB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0993" y="6419795"/>
            <a:ext cx="397805" cy="397805"/>
          </a:xfrm>
          <a:prstGeom prst="rect">
            <a:avLst/>
          </a:prstGeom>
        </p:spPr>
      </p:pic>
      <p:sp>
        <p:nvSpPr>
          <p:cNvPr id="8" name="ZoneTexte 7">
            <a:extLst>
              <a:ext uri="{FF2B5EF4-FFF2-40B4-BE49-F238E27FC236}">
                <a16:creationId xmlns:a16="http://schemas.microsoft.com/office/drawing/2014/main" id="{EF6D2AA7-6641-2A15-60B6-31635F427FA8}"/>
              </a:ext>
            </a:extLst>
          </p:cNvPr>
          <p:cNvSpPr txBox="1"/>
          <p:nvPr/>
        </p:nvSpPr>
        <p:spPr>
          <a:xfrm>
            <a:off x="2006585" y="6464808"/>
            <a:ext cx="7894948" cy="276999"/>
          </a:xfrm>
          <a:prstGeom prst="rect">
            <a:avLst/>
          </a:prstGeom>
          <a:noFill/>
        </p:spPr>
        <p:txBody>
          <a:bodyPr wrap="square">
            <a:spAutoFit/>
          </a:bodyPr>
          <a:lstStyle/>
          <a:p>
            <a:r>
              <a:rPr lang="fr-FR" sz="1200" b="0" i="1" u="none" strike="noStrike" dirty="0">
                <a:solidFill>
                  <a:srgbClr val="000000"/>
                </a:solidFill>
                <a:effectLst/>
                <a:latin typeface="Raleway" panose="020B0503030101060003" pitchFamily="34" charset="0"/>
              </a:rPr>
              <a:t>Et le soutien de :</a:t>
            </a:r>
            <a:r>
              <a:rPr lang="fr-FR" sz="1200" b="0" i="0" dirty="0">
                <a:solidFill>
                  <a:srgbClr val="000000"/>
                </a:solidFill>
                <a:effectLst/>
                <a:latin typeface="Raleway" panose="020B0503030101060003" pitchFamily="34" charset="0"/>
              </a:rPr>
              <a:t>​</a:t>
            </a:r>
            <a:endParaRPr lang="fr-FR" sz="1200" dirty="0">
              <a:latin typeface="Raleway" panose="020B0503030101060003" pitchFamily="34" charset="0"/>
            </a:endParaRPr>
          </a:p>
        </p:txBody>
      </p:sp>
      <p:sp>
        <p:nvSpPr>
          <p:cNvPr id="9" name="ZoneTexte 8">
            <a:extLst>
              <a:ext uri="{FF2B5EF4-FFF2-40B4-BE49-F238E27FC236}">
                <a16:creationId xmlns:a16="http://schemas.microsoft.com/office/drawing/2014/main" id="{5E86D276-F604-D777-1CCD-A6844B9FF5ED}"/>
              </a:ext>
            </a:extLst>
          </p:cNvPr>
          <p:cNvSpPr txBox="1"/>
          <p:nvPr/>
        </p:nvSpPr>
        <p:spPr>
          <a:xfrm>
            <a:off x="8842339" y="6464807"/>
            <a:ext cx="7894948" cy="276999"/>
          </a:xfrm>
          <a:prstGeom prst="rect">
            <a:avLst/>
          </a:prstGeom>
          <a:noFill/>
        </p:spPr>
        <p:txBody>
          <a:bodyPr wrap="square">
            <a:spAutoFit/>
          </a:bodyPr>
          <a:lstStyle/>
          <a:p>
            <a:r>
              <a:rPr lang="fr-FR" sz="1200" b="0" i="1" u="none" strike="noStrike" dirty="0">
                <a:solidFill>
                  <a:srgbClr val="000000"/>
                </a:solidFill>
                <a:effectLst/>
                <a:latin typeface="Raleway" panose="020B0503030101060003" pitchFamily="34" charset="0"/>
              </a:rPr>
              <a:t>Et des 38 stations de Montagne</a:t>
            </a:r>
            <a:endParaRPr lang="fr-FR" sz="1200" dirty="0">
              <a:latin typeface="Raleway" panose="020B0503030101060003" pitchFamily="34" charset="0"/>
            </a:endParaRPr>
          </a:p>
        </p:txBody>
      </p:sp>
      <p:sp>
        <p:nvSpPr>
          <p:cNvPr id="18" name="Rectangle 17">
            <a:extLst>
              <a:ext uri="{FF2B5EF4-FFF2-40B4-BE49-F238E27FC236}">
                <a16:creationId xmlns:a16="http://schemas.microsoft.com/office/drawing/2014/main" id="{CD903AC5-8AB1-67B8-278D-BF7F931A8EA5}"/>
              </a:ext>
            </a:extLst>
          </p:cNvPr>
          <p:cNvSpPr/>
          <p:nvPr/>
        </p:nvSpPr>
        <p:spPr>
          <a:xfrm>
            <a:off x="2336824" y="1276372"/>
            <a:ext cx="5567832" cy="646331"/>
          </a:xfrm>
          <a:prstGeom prst="rect">
            <a:avLst/>
          </a:prstGeom>
          <a:solidFill>
            <a:srgbClr val="F12C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27EB53E4-3D44-F5C1-2F52-CB5FEEE464E0}"/>
              </a:ext>
            </a:extLst>
          </p:cNvPr>
          <p:cNvSpPr txBox="1"/>
          <p:nvPr/>
        </p:nvSpPr>
        <p:spPr>
          <a:xfrm>
            <a:off x="2563407" y="1351168"/>
            <a:ext cx="5378834" cy="523220"/>
          </a:xfrm>
          <a:prstGeom prst="rect">
            <a:avLst/>
          </a:prstGeom>
          <a:noFill/>
        </p:spPr>
        <p:txBody>
          <a:bodyPr wrap="square">
            <a:spAutoFit/>
          </a:bodyPr>
          <a:lstStyle/>
          <a:p>
            <a:r>
              <a:rPr lang="fr-FR" sz="2800" b="1" dirty="0">
                <a:solidFill>
                  <a:schemeClr val="bg1"/>
                </a:solidFill>
                <a:latin typeface="Raleway" pitchFamily="2" charset="77"/>
              </a:rPr>
              <a:t>Fil rouge</a:t>
            </a:r>
          </a:p>
        </p:txBody>
      </p:sp>
      <p:pic>
        <p:nvPicPr>
          <p:cNvPr id="10" name="Image 9" descr="Une image contenant texte, Police, Graphique, capture d’écran&#10;&#10;Description générée automatiquement">
            <a:extLst>
              <a:ext uri="{FF2B5EF4-FFF2-40B4-BE49-F238E27FC236}">
                <a16:creationId xmlns:a16="http://schemas.microsoft.com/office/drawing/2014/main" id="{B782282A-8F9A-6322-4986-F224310D0B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217" y="184359"/>
            <a:ext cx="2487355" cy="741339"/>
          </a:xfrm>
          <a:prstGeom prst="rect">
            <a:avLst/>
          </a:prstGeom>
        </p:spPr>
      </p:pic>
      <p:sp>
        <p:nvSpPr>
          <p:cNvPr id="11" name="ZoneTexte 10">
            <a:extLst>
              <a:ext uri="{FF2B5EF4-FFF2-40B4-BE49-F238E27FC236}">
                <a16:creationId xmlns:a16="http://schemas.microsoft.com/office/drawing/2014/main" id="{0499D81F-7278-B3B0-F78A-E409AD98A264}"/>
              </a:ext>
            </a:extLst>
          </p:cNvPr>
          <p:cNvSpPr txBox="1"/>
          <p:nvPr/>
        </p:nvSpPr>
        <p:spPr>
          <a:xfrm>
            <a:off x="931817" y="3268281"/>
            <a:ext cx="9361714" cy="523220"/>
          </a:xfrm>
          <a:prstGeom prst="rect">
            <a:avLst/>
          </a:prstGeom>
          <a:noFill/>
        </p:spPr>
        <p:txBody>
          <a:bodyPr wrap="square">
            <a:spAutoFit/>
          </a:bodyPr>
          <a:lstStyle/>
          <a:p>
            <a:pPr algn="ctr"/>
            <a:r>
              <a:rPr lang="fr-FR" sz="2800" b="1" dirty="0">
                <a:effectLst/>
                <a:latin typeface="Raleway" pitchFamily="2" charset="0"/>
                <a:ea typeface="Aptos" panose="020B0004020202020204" pitchFamily="34" charset="0"/>
                <a:cs typeface="Times New Roman" panose="02020603050405020304" pitchFamily="18" charset="0"/>
              </a:rPr>
              <a:t>Temps d’échange avec la salle : 30 mn </a:t>
            </a:r>
            <a:endParaRPr lang="fr-FR" sz="2800" dirty="0">
              <a:latin typeface="Raleway" pitchFamily="2" charset="0"/>
            </a:endParaRPr>
          </a:p>
        </p:txBody>
      </p:sp>
      <p:pic>
        <p:nvPicPr>
          <p:cNvPr id="12" name="Image 11" descr="Une image contenant symbole, Graphique, logo, Police&#10;&#10;Description générée automatiquement">
            <a:extLst>
              <a:ext uri="{FF2B5EF4-FFF2-40B4-BE49-F238E27FC236}">
                <a16:creationId xmlns:a16="http://schemas.microsoft.com/office/drawing/2014/main" id="{378F42D2-2129-BB01-CCC5-9FA2411990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14595" y="1302599"/>
            <a:ext cx="2045588" cy="1965682"/>
          </a:xfrm>
          <a:prstGeom prst="rect">
            <a:avLst/>
          </a:prstGeom>
        </p:spPr>
      </p:pic>
      <p:pic>
        <p:nvPicPr>
          <p:cNvPr id="14" name="Image 13" descr="Une image contenant Graphique, symbole, logo, conception&#10;&#10;Description générée automatiquement">
            <a:extLst>
              <a:ext uri="{FF2B5EF4-FFF2-40B4-BE49-F238E27FC236}">
                <a16:creationId xmlns:a16="http://schemas.microsoft.com/office/drawing/2014/main" id="{1916436E-7E38-45B1-19AC-C8DAF23377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2966" y="3715047"/>
            <a:ext cx="1881351" cy="1803165"/>
          </a:xfrm>
          <a:prstGeom prst="rect">
            <a:avLst/>
          </a:prstGeom>
        </p:spPr>
      </p:pic>
    </p:spTree>
    <p:extLst>
      <p:ext uri="{BB962C8B-B14F-4D97-AF65-F5344CB8AC3E}">
        <p14:creationId xmlns:p14="http://schemas.microsoft.com/office/powerpoint/2010/main" val="375798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B65BD4D29B3A44A57F182B8D42E52B" ma:contentTypeVersion="12" ma:contentTypeDescription="Crée un document." ma:contentTypeScope="" ma:versionID="5f1d5142903e027409d77331396d3dc3">
  <xsd:schema xmlns:xsd="http://www.w3.org/2001/XMLSchema" xmlns:xs="http://www.w3.org/2001/XMLSchema" xmlns:p="http://schemas.microsoft.com/office/2006/metadata/properties" xmlns:ns2="ccd03574-2da6-4892-9b2d-26cede159ffa" targetNamespace="http://schemas.microsoft.com/office/2006/metadata/properties" ma:root="true" ma:fieldsID="f96e850aa8f5e115d1981b5445c30018" ns2:_="">
    <xsd:import namespace="ccd03574-2da6-4892-9b2d-26cede159ffa"/>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d03574-2da6-4892-9b2d-26cede159ffa"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alises d’images" ma:readOnly="false" ma:fieldId="{5cf76f15-5ced-4ddc-b409-7134ff3c332f}" ma:taxonomyMulti="true" ma:sspId="47f25483-d6aa-42ea-a6e2-d6c2c67eb159"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314AC5-EE24-43A9-954D-1D418DEE1880}">
  <ds:schemaRefs>
    <ds:schemaRef ds:uri="http://schemas.microsoft.com/sharepoint/v3/contenttype/forms"/>
  </ds:schemaRefs>
</ds:datastoreItem>
</file>

<file path=customXml/itemProps2.xml><?xml version="1.0" encoding="utf-8"?>
<ds:datastoreItem xmlns:ds="http://schemas.openxmlformats.org/officeDocument/2006/customXml" ds:itemID="{71808C68-DA8D-4A2D-9FBB-BB896D7E99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d03574-2da6-4892-9b2d-26cede159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4107</TotalTime>
  <Words>1357</Words>
  <Application>Microsoft Office PowerPoint</Application>
  <PresentationFormat>Grand écran</PresentationFormat>
  <Paragraphs>148</Paragraphs>
  <Slides>12</Slides>
  <Notes>5</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12</vt:i4>
      </vt:variant>
    </vt:vector>
  </HeadingPairs>
  <TitlesOfParts>
    <vt:vector size="25" baseType="lpstr">
      <vt:lpstr>Aptos</vt:lpstr>
      <vt:lpstr>Aptos Display</vt:lpstr>
      <vt:lpstr>Aptos ExtraBold</vt:lpstr>
      <vt:lpstr>Aptos SemiBold</vt:lpstr>
      <vt:lpstr>Arial</vt:lpstr>
      <vt:lpstr>GT Haptik</vt:lpstr>
      <vt:lpstr>GTHaptikBold</vt:lpstr>
      <vt:lpstr>GTHaptikLight</vt:lpstr>
      <vt:lpstr>GTHaptikMedium-Oblique</vt:lpstr>
      <vt:lpstr>Open Sans</vt:lpstr>
      <vt:lpstr>Raleway</vt:lpstr>
      <vt:lpstr>Wingdings</vt:lpstr>
      <vt:lpstr>Thème Office</vt:lpstr>
      <vt:lpstr>Présentation PowerPoint</vt:lpstr>
      <vt:lpstr>Présentation PowerPoint</vt:lpstr>
      <vt:lpstr>Présentation PowerPoint</vt:lpstr>
      <vt:lpstr>L’agriculture pyrénéenne et la valorisation  des produits – Données de cadrage</vt:lpstr>
      <vt:lpstr>L’agriculture pyrénéenne DE QUOI PARLE-T-ON?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Pauline Hernot</dc:creator>
  <cp:lastModifiedBy>Karine Brun</cp:lastModifiedBy>
  <cp:revision>10</cp:revision>
  <cp:lastPrinted>2024-09-10T14:09:52Z</cp:lastPrinted>
  <dcterms:created xsi:type="dcterms:W3CDTF">2024-05-30T09:17:50Z</dcterms:created>
  <dcterms:modified xsi:type="dcterms:W3CDTF">2024-09-16T15:51:16Z</dcterms:modified>
</cp:coreProperties>
</file>