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5"/>
  </p:notesMasterIdLst>
  <p:sldIdLst>
    <p:sldId id="256" r:id="rId4"/>
    <p:sldId id="259" r:id="rId5"/>
    <p:sldId id="275" r:id="rId6"/>
    <p:sldId id="276" r:id="rId7"/>
    <p:sldId id="278" r:id="rId8"/>
    <p:sldId id="280" r:id="rId9"/>
    <p:sldId id="281" r:id="rId10"/>
    <p:sldId id="283" r:id="rId11"/>
    <p:sldId id="284" r:id="rId12"/>
    <p:sldId id="285" r:id="rId13"/>
    <p:sldId id="286" r:id="rId14"/>
    <p:sldId id="288" r:id="rId15"/>
    <p:sldId id="289" r:id="rId16"/>
    <p:sldId id="290" r:id="rId17"/>
    <p:sldId id="287" r:id="rId18"/>
    <p:sldId id="282" r:id="rId19"/>
    <p:sldId id="293" r:id="rId20"/>
    <p:sldId id="291" r:id="rId21"/>
    <p:sldId id="294" r:id="rId22"/>
    <p:sldId id="295" r:id="rId23"/>
    <p:sldId id="26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2C1B"/>
    <a:srgbClr val="E2F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5EED46-CD21-715F-C696-6305B64BC85C}" v="5" dt="2024-09-16T06:47:22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6" autoAdjust="0"/>
    <p:restoredTop sz="93199"/>
  </p:normalViewPr>
  <p:slideViewPr>
    <p:cSldViewPr snapToGrid="0">
      <p:cViewPr>
        <p:scale>
          <a:sx n="55" d="100"/>
          <a:sy n="55" d="100"/>
        </p:scale>
        <p:origin x="896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e Corvisier" userId="S::helene.corvisier@agencedespyrenees.fr::f1de36e2-f6e4-4f45-827a-4de14b5f8724" providerId="AD" clId="Web-{F25EED46-CD21-715F-C696-6305B64BC85C}"/>
    <pc:docChg chg="modSld">
      <pc:chgData name="Helene Corvisier" userId="S::helene.corvisier@agencedespyrenees.fr::f1de36e2-f6e4-4f45-827a-4de14b5f8724" providerId="AD" clId="Web-{F25EED46-CD21-715F-C696-6305B64BC85C}" dt="2024-09-16T06:47:22.507" v="4" actId="1076"/>
      <pc:docMkLst>
        <pc:docMk/>
      </pc:docMkLst>
      <pc:sldChg chg="modSp">
        <pc:chgData name="Helene Corvisier" userId="S::helene.corvisier@agencedespyrenees.fr::f1de36e2-f6e4-4f45-827a-4de14b5f8724" providerId="AD" clId="Web-{F25EED46-CD21-715F-C696-6305B64BC85C}" dt="2024-09-16T06:47:22.507" v="4" actId="1076"/>
        <pc:sldMkLst>
          <pc:docMk/>
          <pc:sldMk cId="3676601001" sldId="268"/>
        </pc:sldMkLst>
        <pc:spChg chg="mod">
          <ac:chgData name="Helene Corvisier" userId="S::helene.corvisier@agencedespyrenees.fr::f1de36e2-f6e4-4f45-827a-4de14b5f8724" providerId="AD" clId="Web-{F25EED46-CD21-715F-C696-6305B64BC85C}" dt="2024-09-16T06:46:45.755" v="1" actId="14100"/>
          <ac:spMkLst>
            <pc:docMk/>
            <pc:sldMk cId="3676601001" sldId="268"/>
            <ac:spMk id="12" creationId="{895EF64A-0243-F2E0-2353-9DE72ED215AF}"/>
          </ac:spMkLst>
        </pc:spChg>
        <pc:spChg chg="mod">
          <ac:chgData name="Helene Corvisier" userId="S::helene.corvisier@agencedespyrenees.fr::f1de36e2-f6e4-4f45-827a-4de14b5f8724" providerId="AD" clId="Web-{F25EED46-CD21-715F-C696-6305B64BC85C}" dt="2024-09-16T06:47:05.867" v="3" actId="14100"/>
          <ac:spMkLst>
            <pc:docMk/>
            <pc:sldMk cId="3676601001" sldId="268"/>
            <ac:spMk id="29" creationId="{1D21AF03-C06A-0AD2-3A93-F66CB67DB62B}"/>
          </ac:spMkLst>
        </pc:spChg>
        <pc:spChg chg="mod">
          <ac:chgData name="Helene Corvisier" userId="S::helene.corvisier@agencedespyrenees.fr::f1de36e2-f6e4-4f45-827a-4de14b5f8724" providerId="AD" clId="Web-{F25EED46-CD21-715F-C696-6305B64BC85C}" dt="2024-09-16T06:45:03.405" v="0" actId="1076"/>
          <ac:spMkLst>
            <pc:docMk/>
            <pc:sldMk cId="3676601001" sldId="268"/>
            <ac:spMk id="32" creationId="{C9B92C91-5A1A-0EE0-AD6F-7B3D0E4B2687}"/>
          </ac:spMkLst>
        </pc:spChg>
        <pc:picChg chg="mod">
          <ac:chgData name="Helene Corvisier" userId="S::helene.corvisier@agencedespyrenees.fr::f1de36e2-f6e4-4f45-827a-4de14b5f8724" providerId="AD" clId="Web-{F25EED46-CD21-715F-C696-6305B64BC85C}" dt="2024-09-16T06:47:22.507" v="4" actId="1076"/>
          <ac:picMkLst>
            <pc:docMk/>
            <pc:sldMk cId="3676601001" sldId="268"/>
            <ac:picMk id="31" creationId="{BABE6865-DE21-E3C0-9254-3A66B66297E3}"/>
          </ac:picMkLst>
        </pc:picChg>
      </pc:sldChg>
    </pc:docChg>
  </pc:docChgLst>
  <pc:docChgLst>
    <pc:chgData name="Pauline Hernot" userId="ce396a46-c1b0-481c-a6b5-37d27052bba1" providerId="ADAL" clId="{9AC9CCCA-9F64-48F8-B250-44DC0618388D}"/>
    <pc:docChg chg="undo custSel addSld modSld">
      <pc:chgData name="Pauline Hernot" userId="ce396a46-c1b0-481c-a6b5-37d27052bba1" providerId="ADAL" clId="{9AC9CCCA-9F64-48F8-B250-44DC0618388D}" dt="2024-09-06T13:50:03.075" v="68" actId="1076"/>
      <pc:docMkLst>
        <pc:docMk/>
      </pc:docMkLst>
      <pc:sldChg chg="modSp mod">
        <pc:chgData name="Pauline Hernot" userId="ce396a46-c1b0-481c-a6b5-37d27052bba1" providerId="ADAL" clId="{9AC9CCCA-9F64-48F8-B250-44DC0618388D}" dt="2024-09-06T13:48:16.522" v="31" actId="1440"/>
        <pc:sldMkLst>
          <pc:docMk/>
          <pc:sldMk cId="523074270" sldId="258"/>
        </pc:sldMkLst>
        <pc:picChg chg="mod">
          <ac:chgData name="Pauline Hernot" userId="ce396a46-c1b0-481c-a6b5-37d27052bba1" providerId="ADAL" clId="{9AC9CCCA-9F64-48F8-B250-44DC0618388D}" dt="2024-09-06T13:48:15.135" v="30" actId="1440"/>
          <ac:picMkLst>
            <pc:docMk/>
            <pc:sldMk cId="523074270" sldId="258"/>
            <ac:picMk id="13" creationId="{C7F0A7A4-B825-B0A5-22A9-EF55E2477E23}"/>
          </ac:picMkLst>
        </pc:picChg>
        <pc:picChg chg="mod">
          <ac:chgData name="Pauline Hernot" userId="ce396a46-c1b0-481c-a6b5-37d27052bba1" providerId="ADAL" clId="{9AC9CCCA-9F64-48F8-B250-44DC0618388D}" dt="2024-09-06T13:48:16.522" v="31" actId="1440"/>
          <ac:picMkLst>
            <pc:docMk/>
            <pc:sldMk cId="523074270" sldId="258"/>
            <ac:picMk id="17" creationId="{75F2D44E-DE05-F60D-3B0D-3B618AB9D3D6}"/>
          </ac:picMkLst>
        </pc:picChg>
        <pc:picChg chg="mod">
          <ac:chgData name="Pauline Hernot" userId="ce396a46-c1b0-481c-a6b5-37d27052bba1" providerId="ADAL" clId="{9AC9CCCA-9F64-48F8-B250-44DC0618388D}" dt="2024-09-06T13:48:13.208" v="29" actId="1440"/>
          <ac:picMkLst>
            <pc:docMk/>
            <pc:sldMk cId="523074270" sldId="258"/>
            <ac:picMk id="20" creationId="{D21FFB75-54A4-511E-0C99-C7B6D13F5949}"/>
          </ac:picMkLst>
        </pc:picChg>
      </pc:sldChg>
      <pc:sldChg chg="modSp mod">
        <pc:chgData name="Pauline Hernot" userId="ce396a46-c1b0-481c-a6b5-37d27052bba1" providerId="ADAL" clId="{9AC9CCCA-9F64-48F8-B250-44DC0618388D}" dt="2024-09-06T13:48:22.500" v="33" actId="1440"/>
        <pc:sldMkLst>
          <pc:docMk/>
          <pc:sldMk cId="3298962617" sldId="259"/>
        </pc:sldMkLst>
        <pc:picChg chg="mod">
          <ac:chgData name="Pauline Hernot" userId="ce396a46-c1b0-481c-a6b5-37d27052bba1" providerId="ADAL" clId="{9AC9CCCA-9F64-48F8-B250-44DC0618388D}" dt="2024-09-06T13:48:22.500" v="33" actId="1440"/>
          <ac:picMkLst>
            <pc:docMk/>
            <pc:sldMk cId="3298962617" sldId="259"/>
            <ac:picMk id="15" creationId="{23054A61-E130-45FF-9325-2EDAF2BE1082}"/>
          </ac:picMkLst>
        </pc:picChg>
      </pc:sldChg>
      <pc:sldChg chg="addSp delSp modSp add mod delAnim">
        <pc:chgData name="Pauline Hernot" userId="ce396a46-c1b0-481c-a6b5-37d27052bba1" providerId="ADAL" clId="{9AC9CCCA-9F64-48F8-B250-44DC0618388D}" dt="2024-09-06T13:50:03.075" v="68" actId="1076"/>
        <pc:sldMkLst>
          <pc:docMk/>
          <pc:sldMk cId="1550438464" sldId="274"/>
        </pc:sldMkLst>
        <pc:spChg chg="add del mod">
          <ac:chgData name="Pauline Hernot" userId="ce396a46-c1b0-481c-a6b5-37d27052bba1" providerId="ADAL" clId="{9AC9CCCA-9F64-48F8-B250-44DC0618388D}" dt="2024-09-06T13:47:29.994" v="17" actId="478"/>
          <ac:spMkLst>
            <pc:docMk/>
            <pc:sldMk cId="1550438464" sldId="274"/>
            <ac:spMk id="2" creationId="{1AC70F67-564B-116C-E8E2-70D1EFCB08A1}"/>
          </ac:spMkLst>
        </pc:spChg>
        <pc:spChg chg="mod">
          <ac:chgData name="Pauline Hernot" userId="ce396a46-c1b0-481c-a6b5-37d27052bba1" providerId="ADAL" clId="{9AC9CCCA-9F64-48F8-B250-44DC0618388D}" dt="2024-09-06T13:49:13.385" v="64" actId="1076"/>
          <ac:spMkLst>
            <pc:docMk/>
            <pc:sldMk cId="1550438464" sldId="274"/>
            <ac:spMk id="10" creationId="{CA223214-29AC-DF4E-0D59-85F630C074D3}"/>
          </ac:spMkLst>
        </pc:spChg>
        <pc:spChg chg="add del mod">
          <ac:chgData name="Pauline Hernot" userId="ce396a46-c1b0-481c-a6b5-37d27052bba1" providerId="ADAL" clId="{9AC9CCCA-9F64-48F8-B250-44DC0618388D}" dt="2024-09-06T13:47:28.607" v="16" actId="478"/>
          <ac:spMkLst>
            <pc:docMk/>
            <pc:sldMk cId="1550438464" sldId="274"/>
            <ac:spMk id="11" creationId="{20E2FB5A-A7FB-C531-1A63-F5E8493627DA}"/>
          </ac:spMkLst>
        </pc:spChg>
        <pc:picChg chg="add del mod">
          <ac:chgData name="Pauline Hernot" userId="ce396a46-c1b0-481c-a6b5-37d27052bba1" providerId="ADAL" clId="{9AC9CCCA-9F64-48F8-B250-44DC0618388D}" dt="2024-09-06T13:47:25.576" v="14" actId="478"/>
          <ac:picMkLst>
            <pc:docMk/>
            <pc:sldMk cId="1550438464" sldId="274"/>
            <ac:picMk id="12" creationId="{385330EE-8876-CDDF-74E9-45D46A14BFDA}"/>
          </ac:picMkLst>
        </pc:picChg>
        <pc:picChg chg="add del mod">
          <ac:chgData name="Pauline Hernot" userId="ce396a46-c1b0-481c-a6b5-37d27052bba1" providerId="ADAL" clId="{9AC9CCCA-9F64-48F8-B250-44DC0618388D}" dt="2024-09-06T13:47:26.128" v="15" actId="478"/>
          <ac:picMkLst>
            <pc:docMk/>
            <pc:sldMk cId="1550438464" sldId="274"/>
            <ac:picMk id="13" creationId="{6EF685D3-7F33-4C73-726F-A33DCC41DDEE}"/>
          </ac:picMkLst>
        </pc:picChg>
        <pc:picChg chg="add mod">
          <ac:chgData name="Pauline Hernot" userId="ce396a46-c1b0-481c-a6b5-37d27052bba1" providerId="ADAL" clId="{9AC9CCCA-9F64-48F8-B250-44DC0618388D}" dt="2024-09-06T13:50:03.075" v="68" actId="1076"/>
          <ac:picMkLst>
            <pc:docMk/>
            <pc:sldMk cId="1550438464" sldId="274"/>
            <ac:picMk id="15" creationId="{CEA45120-CDF3-AF0B-74A2-EEF262651E38}"/>
          </ac:picMkLst>
        </pc:picChg>
        <pc:picChg chg="add mod">
          <ac:chgData name="Pauline Hernot" userId="ce396a46-c1b0-481c-a6b5-37d27052bba1" providerId="ADAL" clId="{9AC9CCCA-9F64-48F8-B250-44DC0618388D}" dt="2024-09-06T13:50:03.075" v="68" actId="1076"/>
          <ac:picMkLst>
            <pc:docMk/>
            <pc:sldMk cId="1550438464" sldId="274"/>
            <ac:picMk id="17" creationId="{2699E54B-0284-E018-8B05-9EB49F8A3AD6}"/>
          </ac:picMkLst>
        </pc:picChg>
        <pc:picChg chg="mod">
          <ac:chgData name="Pauline Hernot" userId="ce396a46-c1b0-481c-a6b5-37d27052bba1" providerId="ADAL" clId="{9AC9CCCA-9F64-48F8-B250-44DC0618388D}" dt="2024-09-06T13:48:52.806" v="38" actId="1076"/>
          <ac:picMkLst>
            <pc:docMk/>
            <pc:sldMk cId="1550438464" sldId="274"/>
            <ac:picMk id="34" creationId="{8D9B0B10-5526-C8FA-7330-18AA43316131}"/>
          </ac:picMkLst>
        </pc:picChg>
        <pc:picChg chg="del">
          <ac:chgData name="Pauline Hernot" userId="ce396a46-c1b0-481c-a6b5-37d27052bba1" providerId="ADAL" clId="{9AC9CCCA-9F64-48F8-B250-44DC0618388D}" dt="2024-09-06T13:44:21.490" v="1" actId="478"/>
          <ac:picMkLst>
            <pc:docMk/>
            <pc:sldMk cId="1550438464" sldId="274"/>
            <ac:picMk id="37" creationId="{9BBFB0DA-0228-AD0C-9200-0343F77350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AB244-8678-DE4E-A701-1F107FA029AC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DB128-96F4-7549-8885-D4B6FCBC5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3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325C2-3214-6883-4028-47166A595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4177E3-C6D2-B710-0254-88E4BE826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E712BF-10D8-B6F7-2138-A146D199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F20C01-40C0-CA84-74F3-655DA88E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E0264C-0B0F-CFE8-067A-D432B418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11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19724A-BCAE-BD59-7655-11A7BE64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BAAAAA-6741-B22A-1CDD-1EC6E9D6D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9E66ED-CA77-EE22-483B-A6F1D118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4FAF6C-8E28-FFAA-7B2F-F833D408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DF4F91-1117-4081-FF95-D14AA9C8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27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510E469-0DE6-E97B-BF95-BFBD95F87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83C9A0-F7E9-E29B-0A03-A7C734C18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4266E3-277E-F070-D59C-F7F28DE8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6C910E-B9AA-DF37-4400-F80605F6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6A185C-C03E-CBF9-077C-44D6D64F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14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48BF6-10EA-7792-CB5D-3B1DB462F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200A5B-CA8F-271C-5FE4-6BE2AAEE5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8DF516-0D9F-D65A-6826-44C66183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61CDAD-7D18-D603-73A0-EB27CBE7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C768B7-3F01-0C53-003A-0B12DA23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6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A076C-4FCC-A511-ADC6-25455CD0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220410-9BDC-0C3B-6BEF-CAE5620AA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0B8992-FF6F-0B68-2695-1E975362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F74590-8492-0C29-A43A-0A9F59E92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BCBFF6-E58B-F3F3-BE43-DC5D408F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61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2A198-B92A-F3E6-3A4B-86C88F7D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1B35D0-F887-CBAA-F865-7EE43D821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CFB758-8D6A-4A48-3CD5-66A51FF4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D096D1-157F-DF6E-9732-21A6B050A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4B3208-01A8-01BB-091C-EB84B090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71B386-E0F2-3397-8C23-0AEF18AD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88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4887A9-6381-3F81-90A3-76EFE086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7D6FD5-6071-ECE8-A9DF-0D81CFABC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6B0625-96E2-0335-CD97-B266D6D62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A68C26-617C-C24F-FB02-9C8A3DE6B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C5E48F2-2C11-42C5-8E60-6E892A1E3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6F83B0A-01C4-BC74-CA17-179BB030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44328B-41AD-EBD4-BF79-B2E7AF8E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F21BDF0-E92D-8B9F-20E0-63261D5E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17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C870C-896E-2268-EC5E-15DAD9C2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120C468-8C4F-F6CA-49FC-7B1A2977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507DD8-CF79-9406-10ED-31FF60EB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D672AA-7320-CF01-38E6-A8B12DE13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446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9F7A1F-0403-68DF-E653-545F14F58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210A2CB-F7D1-8070-FAFB-BF53FA92D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B7C13E-84EE-B49C-14B9-DA4AFAA3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57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D3E9B-9067-92FA-7E00-E78845E9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DDA698-AA14-F63C-B4EF-CAE3567D6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BFDC7B-5E13-CAE9-203E-9540DE477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7A9A4D-77BB-402A-72A4-72702AF5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86DA55-47C1-D7B5-0E17-885E10F9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FFC8D0-F38C-17CE-CCFD-12C30B76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52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A5EFE9-CF40-7D08-75CF-BF67DD39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0ED16EF-5405-0C99-D277-4C0949204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D6F5E5-D8B8-A84A-ADFB-198751996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DAE78A-50B2-F536-8B02-031C2B94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13D46F-CCDA-A1E4-09CF-E03DB626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5F3D23-BB5C-0B1D-B06F-5373BD86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2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4E04B4-1FD4-A2EB-ED08-B6C0DCE1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9C2E2F-E49D-594C-3048-86B46CE60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69A50D-09C9-BF85-5C4D-1361E22F9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F4AD80-AB72-46B4-B98C-A4BCBBA752EA}" type="datetimeFigureOut">
              <a:rPr lang="fr-FR" smtClean="0"/>
              <a:t>18/09/2024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1226DA-46D3-638D-DC7F-4C4C1EDA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1A0C31-1997-3C0F-1B44-A0553D377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2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6.png"/><Relationship Id="rId15" Type="http://schemas.openxmlformats.org/officeDocument/2006/relationships/image" Target="../media/image25.jpg"/><Relationship Id="rId10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openxmlformats.org/officeDocument/2006/relationships/image" Target="../media/image5.png"/><Relationship Id="rId10" Type="http://schemas.openxmlformats.org/officeDocument/2006/relationships/image" Target="../media/image12.jp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CE617F-34FC-49A9-7302-8D2267F49FB2}"/>
              </a:ext>
            </a:extLst>
          </p:cNvPr>
          <p:cNvSpPr/>
          <p:nvPr/>
        </p:nvSpPr>
        <p:spPr>
          <a:xfrm>
            <a:off x="0" y="0"/>
            <a:ext cx="12192000" cy="6394349"/>
          </a:xfrm>
          <a:prstGeom prst="rect">
            <a:avLst/>
          </a:prstGeom>
          <a:solidFill>
            <a:srgbClr val="E2F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Une image contenant sapin, arbre, skier, dessin humoristique&#10;&#10;Description générée automatiquement">
            <a:extLst>
              <a:ext uri="{FF2B5EF4-FFF2-40B4-BE49-F238E27FC236}">
                <a16:creationId xmlns:a16="http://schemas.microsoft.com/office/drawing/2014/main" id="{2E9F8260-E718-90FA-4E44-B1F5F9ED1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652"/>
            <a:ext cx="12192000" cy="6858000"/>
          </a:xfrm>
          <a:prstGeom prst="rect">
            <a:avLst/>
          </a:prstGeom>
        </p:spPr>
      </p:pic>
      <p:pic>
        <p:nvPicPr>
          <p:cNvPr id="17" name="Image 16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AB7A2C89-5384-AFA2-BAA2-F9A0C71AF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62" y="868678"/>
            <a:ext cx="6074676" cy="1810516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358FFD8-416A-1AB0-90B6-0D33B30D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775" y="-2193925"/>
            <a:ext cx="31146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50FBE58-FA0E-5B07-7FEA-ABC5DA604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09" y="6394349"/>
            <a:ext cx="5410986" cy="525825"/>
          </a:xfrm>
          <a:prstGeom prst="rect">
            <a:avLst/>
          </a:prstGeom>
        </p:spPr>
      </p:pic>
      <p:pic>
        <p:nvPicPr>
          <p:cNvPr id="27" name="Image 26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E394B3A3-2BDB-707D-6E2A-6E799D240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3" y="6432057"/>
            <a:ext cx="849533" cy="395466"/>
          </a:xfrm>
          <a:prstGeom prst="rect">
            <a:avLst/>
          </a:prstGeom>
        </p:spPr>
      </p:pic>
      <p:pic>
        <p:nvPicPr>
          <p:cNvPr id="29" name="Image 28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4428A44E-E135-ED42-3327-A2236BB27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49" y="6429718"/>
            <a:ext cx="397805" cy="39780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6343E12-B093-C97F-39D2-20C07866B4EF}"/>
              </a:ext>
            </a:extLst>
          </p:cNvPr>
          <p:cNvSpPr txBox="1"/>
          <p:nvPr/>
        </p:nvSpPr>
        <p:spPr>
          <a:xfrm>
            <a:off x="2166841" y="6474731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51D7510-7DD8-B399-3FDC-A191C71220DD}"/>
              </a:ext>
            </a:extLst>
          </p:cNvPr>
          <p:cNvSpPr txBox="1"/>
          <p:nvPr/>
        </p:nvSpPr>
        <p:spPr>
          <a:xfrm>
            <a:off x="9002595" y="6474730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4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7999" y="195417"/>
            <a:ext cx="9144000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UN NOUVEAU PROFIL DE PRATIQUANT</a:t>
            </a:r>
            <a:endParaRPr lang="fr-FR" sz="3600" b="0" i="0" u="none" strike="noStrike" baseline="30000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147057" y="1636493"/>
            <a:ext cx="114424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800" b="1" dirty="0">
                <a:cs typeface="Times New Roman" panose="02020603050405020304" pitchFamily="18" charset="0"/>
              </a:rPr>
              <a:t>Concerné</a:t>
            </a:r>
            <a:r>
              <a:rPr lang="fr-FR" sz="2800" dirty="0">
                <a:cs typeface="Times New Roman" panose="02020603050405020304" pitchFamily="18" charset="0"/>
              </a:rPr>
              <a:t> (quête de sens  / altérité collective)</a:t>
            </a:r>
          </a:p>
          <a:p>
            <a:pPr algn="just"/>
            <a:endParaRPr lang="fr-FR" sz="2800" dirty="0">
              <a:cs typeface="Times New Roman" panose="02020603050405020304" pitchFamily="18" charset="0"/>
            </a:endParaRPr>
          </a:p>
          <a:p>
            <a:pPr algn="just"/>
            <a:r>
              <a:rPr lang="fr-FR" sz="2800" b="1" dirty="0">
                <a:cs typeface="Times New Roman" panose="02020603050405020304" pitchFamily="18" charset="0"/>
              </a:rPr>
              <a:t>- Curieux</a:t>
            </a:r>
            <a:r>
              <a:rPr lang="fr-FR" sz="2800" dirty="0">
                <a:cs typeface="Times New Roman" panose="02020603050405020304" pitchFamily="18" charset="0"/>
              </a:rPr>
              <a:t> (enrichissement personnel / patrimoine et culture locale)</a:t>
            </a:r>
          </a:p>
          <a:p>
            <a:pPr algn="just"/>
            <a:endParaRPr lang="fr-FR" sz="2800" dirty="0">
              <a:cs typeface="Times New Roman" panose="02020603050405020304" pitchFamily="18" charset="0"/>
            </a:endParaRPr>
          </a:p>
          <a:p>
            <a:pPr algn="just"/>
            <a:r>
              <a:rPr lang="fr-FR" sz="2800" b="1" dirty="0">
                <a:cs typeface="Times New Roman" panose="02020603050405020304" pitchFamily="18" charset="0"/>
              </a:rPr>
              <a:t>- Responsable</a:t>
            </a:r>
            <a:r>
              <a:rPr lang="fr-FR" sz="2800" dirty="0">
                <a:cs typeface="Times New Roman" panose="02020603050405020304" pitchFamily="18" charset="0"/>
              </a:rPr>
              <a:t> (éthique, respect et résonnance avec les lieux)</a:t>
            </a:r>
          </a:p>
          <a:p>
            <a:pPr algn="just"/>
            <a:endParaRPr lang="fr-FR" sz="2800" dirty="0">
              <a:cs typeface="Times New Roman" panose="02020603050405020304" pitchFamily="18" charset="0"/>
            </a:endParaRPr>
          </a:p>
          <a:p>
            <a:pPr algn="just"/>
            <a:r>
              <a:rPr lang="fr-FR" sz="2800" b="1" dirty="0">
                <a:cs typeface="Times New Roman" panose="02020603050405020304" pitchFamily="18" charset="0"/>
              </a:rPr>
              <a:t>- Connecté </a:t>
            </a:r>
            <a:r>
              <a:rPr lang="fr-FR" sz="2800" dirty="0">
                <a:cs typeface="Times New Roman" panose="02020603050405020304" pitchFamily="18" charset="0"/>
              </a:rPr>
              <a:t>(besoin de resté branché) </a:t>
            </a:r>
            <a:r>
              <a:rPr lang="fr-FR" sz="2800" b="1" dirty="0">
                <a:cs typeface="Times New Roman" panose="02020603050405020304" pitchFamily="18" charset="0"/>
              </a:rPr>
              <a:t>et  déconnecté </a:t>
            </a:r>
            <a:r>
              <a:rPr lang="fr-FR" sz="2800" dirty="0">
                <a:cs typeface="Times New Roman" panose="02020603050405020304" pitchFamily="18" charset="0"/>
              </a:rPr>
              <a:t>(besoin de ralentir)</a:t>
            </a:r>
          </a:p>
          <a:p>
            <a:pPr marL="342900" indent="-342900" algn="just">
              <a:buFontTx/>
              <a:buChar char="-"/>
            </a:pPr>
            <a:endParaRPr lang="fr-FR" sz="2800" b="1" dirty="0"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fr-FR" sz="2800" b="1" dirty="0">
                <a:cs typeface="Times New Roman" panose="02020603050405020304" pitchFamily="18" charset="0"/>
              </a:rPr>
              <a:t>Convivial </a:t>
            </a:r>
            <a:r>
              <a:rPr lang="fr-FR" sz="2800" dirty="0">
                <a:cs typeface="Times New Roman" panose="02020603050405020304" pitchFamily="18" charset="0"/>
              </a:rPr>
              <a:t> (partager avec d’autres et avec les habitants)</a:t>
            </a:r>
          </a:p>
          <a:p>
            <a:pPr marL="342900" indent="-342900" algn="just">
              <a:buFontTx/>
              <a:buChar char="-"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7999" y="195417"/>
            <a:ext cx="9144000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DES FLUX IMPORTANTS DE PRATIQUANTS</a:t>
            </a:r>
            <a:br>
              <a:rPr lang="fr-FR" sz="3200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fr-F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A MIEUX REGULER </a:t>
            </a:r>
            <a:endParaRPr lang="fr-FR" sz="3200" b="0" i="0" u="none" strike="noStrike" baseline="30000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377062" y="1841913"/>
            <a:ext cx="114378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b="1" dirty="0">
                <a:cs typeface="Times New Roman" panose="02020603050405020304" pitchFamily="18" charset="0"/>
              </a:rPr>
              <a:t>Phénomène qui s’est accentué </a:t>
            </a:r>
            <a:r>
              <a:rPr lang="fr-FR" sz="2400" dirty="0">
                <a:cs typeface="Times New Roman" panose="02020603050405020304" pitchFamily="18" charset="0"/>
              </a:rPr>
              <a:t>lors des dernières saisons touristiques estivales, notamment en zone rurale et montagnarde</a:t>
            </a:r>
          </a:p>
          <a:p>
            <a:pPr algn="just"/>
            <a:endParaRPr lang="fr-FR" sz="2400" b="1" dirty="0">
              <a:cs typeface="Times New Roman" panose="02020603050405020304" pitchFamily="18" charset="0"/>
            </a:endParaRPr>
          </a:p>
          <a:p>
            <a:pPr algn="just"/>
            <a:r>
              <a:rPr lang="fr-FR" sz="2400" b="1" dirty="0">
                <a:cs typeface="Times New Roman" panose="02020603050405020304" pitchFamily="18" charset="0"/>
              </a:rPr>
              <a:t>- Provoque </a:t>
            </a:r>
            <a:r>
              <a:rPr lang="fr-FR" sz="2400" dirty="0">
                <a:cs typeface="Times New Roman" panose="02020603050405020304" pitchFamily="18" charset="0"/>
              </a:rPr>
              <a:t>des conflits d’usages </a:t>
            </a:r>
            <a:r>
              <a:rPr lang="fr-FR" sz="2400" b="1" dirty="0">
                <a:cs typeface="Times New Roman" panose="02020603050405020304" pitchFamily="18" charset="0"/>
              </a:rPr>
              <a:t>des espaces entre les touristes, les locaux et les sportifs</a:t>
            </a:r>
          </a:p>
          <a:p>
            <a:pPr algn="just"/>
            <a:endParaRPr lang="fr-FR" sz="2400" b="1" dirty="0">
              <a:cs typeface="Times New Roman" panose="02020603050405020304" pitchFamily="18" charset="0"/>
            </a:endParaRPr>
          </a:p>
          <a:p>
            <a:pPr algn="just"/>
            <a:r>
              <a:rPr lang="fr-FR" sz="2400" b="1" dirty="0">
                <a:cs typeface="Times New Roman" panose="02020603050405020304" pitchFamily="18" charset="0"/>
              </a:rPr>
              <a:t> - </a:t>
            </a:r>
            <a:r>
              <a:rPr lang="fr-FR" sz="2400" dirty="0">
                <a:cs typeface="Times New Roman" panose="02020603050405020304" pitchFamily="18" charset="0"/>
              </a:rPr>
              <a:t>Les collectivités locales ne disposent pas de suffisamment de </a:t>
            </a:r>
            <a:r>
              <a:rPr lang="fr-FR" sz="2400" b="1" dirty="0">
                <a:cs typeface="Times New Roman" panose="02020603050405020304" pitchFamily="18" charset="0"/>
              </a:rPr>
              <a:t>données scientifiques </a:t>
            </a:r>
            <a:r>
              <a:rPr lang="fr-FR" sz="2400" dirty="0">
                <a:cs typeface="Times New Roman" panose="02020603050405020304" pitchFamily="18" charset="0"/>
              </a:rPr>
              <a:t>quantitatives et qualitatives sur la pratique récréative et les publics associés</a:t>
            </a:r>
          </a:p>
          <a:p>
            <a:pPr algn="just"/>
            <a:endParaRPr lang="fr-FR" sz="2400" dirty="0"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7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7999" y="0"/>
            <a:ext cx="9144000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i="0" u="none" strike="noStrike" baseline="30000" dirty="0">
                <a:solidFill>
                  <a:schemeClr val="bg1"/>
                </a:solidFill>
              </a:rPr>
              <a:t>LA NATURE EST UNE CONSTRUCTION SOCIALE</a:t>
            </a: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68020" y="1292852"/>
            <a:ext cx="117239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dirty="0">
                <a:cs typeface="Times New Roman" panose="02020603050405020304" pitchFamily="18" charset="0"/>
              </a:rPr>
              <a:t>Repose sur </a:t>
            </a:r>
            <a:r>
              <a:rPr lang="fr-FR" sz="2400" b="1" dirty="0">
                <a:cs typeface="Times New Roman" panose="02020603050405020304" pitchFamily="18" charset="0"/>
              </a:rPr>
              <a:t>des représentation et des imaginaires </a:t>
            </a:r>
            <a:endParaRPr lang="fr-FR" sz="2400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fr-FR" sz="2400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fr-FR" sz="2400" dirty="0">
                <a:cs typeface="Times New Roman" panose="02020603050405020304" pitchFamily="18" charset="0"/>
              </a:rPr>
              <a:t>Ni unique, ni immuable mais </a:t>
            </a:r>
            <a:r>
              <a:rPr lang="fr-FR" sz="2400" b="1" dirty="0">
                <a:cs typeface="Times New Roman" panose="02020603050405020304" pitchFamily="18" charset="0"/>
              </a:rPr>
              <a:t>fluctuante et plurielle </a:t>
            </a:r>
          </a:p>
          <a:p>
            <a:pPr marL="342900" indent="-342900">
              <a:buFontTx/>
              <a:buChar char="-"/>
            </a:pPr>
            <a:endParaRPr lang="fr-FR" sz="2400" b="1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fr-FR" sz="2400" b="1" dirty="0">
                <a:cs typeface="Times New Roman" panose="02020603050405020304" pitchFamily="18" charset="0"/>
              </a:rPr>
              <a:t>Question des frontières : </a:t>
            </a:r>
            <a:r>
              <a:rPr lang="fr-FR" sz="2400" dirty="0">
                <a:cs typeface="Times New Roman" panose="02020603050405020304" pitchFamily="18" charset="0"/>
              </a:rPr>
              <a:t>Où commence et où cesse la nature  </a:t>
            </a:r>
            <a:r>
              <a:rPr lang="fr-FR" sz="2400" b="1" dirty="0"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endParaRPr lang="fr-FR" sz="2400" b="1" dirty="0">
              <a:cs typeface="Times New Roman" panose="02020603050405020304" pitchFamily="18" charset="0"/>
            </a:endParaRPr>
          </a:p>
          <a:p>
            <a:r>
              <a:rPr lang="fr-F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-  De quelle nature parle t-on ? </a:t>
            </a:r>
          </a:p>
          <a:p>
            <a:pPr marL="114300" indent="0" algn="just">
              <a:buNone/>
            </a:pPr>
            <a:r>
              <a:rPr lang="fr-FR" sz="2400" b="1" dirty="0">
                <a:cs typeface="Times New Roman" panose="02020603050405020304" pitchFamily="18" charset="0"/>
              </a:rPr>
              <a:t>. </a:t>
            </a:r>
            <a:r>
              <a:rPr lang="fr-F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Une nature sauvage </a:t>
            </a:r>
            <a:r>
              <a:rPr lang="fr-FR" sz="2400" dirty="0">
                <a:solidFill>
                  <a:schemeClr val="tx1"/>
                </a:solidFill>
                <a:cs typeface="Times New Roman" panose="02020603050405020304" pitchFamily="18" charset="0"/>
              </a:rPr>
              <a:t>(non subordonnée à une activité humaine volontaire…)</a:t>
            </a:r>
          </a:p>
          <a:p>
            <a:pPr marL="114300" indent="0" algn="just">
              <a:buNone/>
            </a:pPr>
            <a:r>
              <a:rPr lang="fr-FR" sz="2400" b="1" dirty="0">
                <a:cs typeface="Times New Roman" panose="02020603050405020304" pitchFamily="18" charset="0"/>
              </a:rPr>
              <a:t>. </a:t>
            </a:r>
            <a:r>
              <a:rPr lang="fr-F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Une nature domestiquée</a:t>
            </a:r>
            <a:r>
              <a:rPr lang="fr-FR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 (contrôlée, asservie au service de l’homme…)</a:t>
            </a:r>
          </a:p>
          <a:p>
            <a:pPr marL="114300" indent="0" algn="just">
              <a:buNone/>
            </a:pPr>
            <a:endParaRPr lang="fr-FR" sz="2400" dirty="0"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fr-FR" sz="2400" dirty="0">
                <a:solidFill>
                  <a:schemeClr val="tx1"/>
                </a:solidFill>
                <a:cs typeface="Times New Roman" panose="02020603050405020304" pitchFamily="18" charset="0"/>
              </a:rPr>
              <a:t>- La nature se conjugue-t-elle </a:t>
            </a:r>
            <a:r>
              <a:rPr lang="fr-F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au singulier ou au pluriel ?</a:t>
            </a:r>
          </a:p>
          <a:p>
            <a:pPr marL="342900" indent="-342900">
              <a:buFontTx/>
              <a:buChar char="-"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7999" y="0"/>
            <a:ext cx="9144000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i="0" u="none" strike="noStrike" baseline="30000" dirty="0">
                <a:solidFill>
                  <a:schemeClr val="bg1"/>
                </a:solidFill>
              </a:rPr>
              <a:t>EVOLUTION DU RAPPORT A LA NATURE</a:t>
            </a: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0" y="1688123"/>
            <a:ext cx="1219199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600" b="1" dirty="0">
                <a:cs typeface="Times New Roman" panose="02020603050405020304" pitchFamily="18" charset="0"/>
              </a:rPr>
              <a:t>Une nature ressource </a:t>
            </a:r>
            <a:r>
              <a:rPr lang="fr-FR" sz="2600" dirty="0">
                <a:cs typeface="Times New Roman" panose="02020603050405020304" pitchFamily="18" charset="0"/>
              </a:rPr>
              <a:t>(mère nourricière)</a:t>
            </a:r>
            <a:r>
              <a:rPr lang="fr-FR" sz="2600" b="1" dirty="0"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Tx/>
              <a:buChar char="-"/>
            </a:pPr>
            <a:endParaRPr lang="fr-FR" sz="2600" b="1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fr-FR" sz="2600" b="1" dirty="0">
                <a:cs typeface="Times New Roman" panose="02020603050405020304" pitchFamily="18" charset="0"/>
              </a:rPr>
              <a:t>Une nature artialisée </a:t>
            </a:r>
            <a:r>
              <a:rPr lang="fr-FR" sz="2600" dirty="0">
                <a:cs typeface="Times New Roman" panose="02020603050405020304" pitchFamily="18" charset="0"/>
              </a:rPr>
              <a:t>(musée à ciel </a:t>
            </a:r>
            <a:r>
              <a:rPr lang="fr-FR" sz="2600">
                <a:cs typeface="Times New Roman" panose="02020603050405020304" pitchFamily="18" charset="0"/>
              </a:rPr>
              <a:t>ouvert)</a:t>
            </a:r>
            <a:endParaRPr lang="fr-FR" sz="2600" b="1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fr-FR" sz="2600" b="1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fr-FR" sz="2600" b="1" dirty="0">
                <a:cs typeface="Times New Roman" panose="02020603050405020304" pitchFamily="18" charset="0"/>
              </a:rPr>
              <a:t>Une nature utilitaire  </a:t>
            </a:r>
            <a:r>
              <a:rPr lang="fr-FR" sz="2600" dirty="0">
                <a:cs typeface="Times New Roman" panose="02020603050405020304" pitchFamily="18" charset="0"/>
              </a:rPr>
              <a:t>(refuge, ailleurs compensatoire) ou </a:t>
            </a:r>
            <a:r>
              <a:rPr lang="fr-FR" sz="2600" b="1" dirty="0">
                <a:cs typeface="Times New Roman" panose="02020603050405020304" pitchFamily="18" charset="0"/>
              </a:rPr>
              <a:t>une nature avec soi</a:t>
            </a:r>
          </a:p>
          <a:p>
            <a:pPr marL="342900" indent="-342900">
              <a:buFontTx/>
              <a:buChar char="-"/>
            </a:pPr>
            <a:endParaRPr lang="fr-FR" sz="2600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fr-FR" sz="2600" b="1" dirty="0">
                <a:cs typeface="Times New Roman" panose="02020603050405020304" pitchFamily="18" charset="0"/>
              </a:rPr>
              <a:t>Une nature récréative </a:t>
            </a:r>
            <a:r>
              <a:rPr lang="fr-FR" sz="2600" dirty="0">
                <a:cs typeface="Times New Roman" panose="02020603050405020304" pitchFamily="18" charset="0"/>
              </a:rPr>
              <a:t>(liberté,  plaisir et  performance) ou </a:t>
            </a:r>
            <a:r>
              <a:rPr lang="fr-FR" sz="2600" b="1" dirty="0">
                <a:cs typeface="Times New Roman" panose="02020603050405020304" pitchFamily="18" charset="0"/>
              </a:rPr>
              <a:t>une nature pour soi</a:t>
            </a:r>
          </a:p>
          <a:p>
            <a:endParaRPr lang="fr-FR" sz="2600" b="1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fr-FR" sz="2600" b="1" dirty="0">
                <a:cs typeface="Times New Roman" panose="02020603050405020304" pitchFamily="18" charset="0"/>
              </a:rPr>
              <a:t>Une nature responsable (</a:t>
            </a:r>
            <a:r>
              <a:rPr lang="fr-FR" sz="2600" dirty="0">
                <a:cs typeface="Times New Roman" panose="02020603050405020304" pitchFamily="18" charset="0"/>
              </a:rPr>
              <a:t>conscience écologique</a:t>
            </a:r>
            <a:r>
              <a:rPr lang="fr-FR" sz="2600" b="1" dirty="0">
                <a:cs typeface="Times New Roman" panose="02020603050405020304" pitchFamily="18" charset="0"/>
              </a:rPr>
              <a:t>) ou  une nature en soi</a:t>
            </a:r>
          </a:p>
          <a:p>
            <a:pPr marL="342900" indent="-342900">
              <a:buFontTx/>
              <a:buChar char="-"/>
            </a:pPr>
            <a:endParaRPr lang="fr-FR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fr-FR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7999" y="0"/>
            <a:ext cx="9144000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i="0" u="none" strike="noStrike" baseline="30000" dirty="0">
                <a:solidFill>
                  <a:schemeClr val="bg1"/>
                </a:solidFill>
              </a:rPr>
              <a:t>UNE NATURE PLURIELLE</a:t>
            </a: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147056" y="1292852"/>
            <a:ext cx="1204494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800" dirty="0">
                <a:cs typeface="Times New Roman" panose="02020603050405020304" pitchFamily="18" charset="0"/>
              </a:rPr>
              <a:t>Le rapport à la nature </a:t>
            </a:r>
            <a:r>
              <a:rPr lang="fr-FR" sz="2800" b="1" dirty="0">
                <a:cs typeface="Times New Roman" panose="02020603050405020304" pitchFamily="18" charset="0"/>
              </a:rPr>
              <a:t>a évolué au fil des siècles</a:t>
            </a:r>
          </a:p>
          <a:p>
            <a:pPr marL="342900" indent="-342900">
              <a:buFontTx/>
              <a:buChar char="-"/>
            </a:pPr>
            <a:endParaRPr lang="fr-FR" sz="2800" b="1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fr-FR" sz="2800" b="1" dirty="0">
                <a:cs typeface="Times New Roman" panose="02020603050405020304" pitchFamily="18" charset="0"/>
              </a:rPr>
              <a:t>Des  dominantes </a:t>
            </a:r>
            <a:r>
              <a:rPr lang="fr-FR" sz="2800" dirty="0">
                <a:cs typeface="Times New Roman" panose="02020603050405020304" pitchFamily="18" charset="0"/>
              </a:rPr>
              <a:t>mais pas de disparitions, plutôt des enchevêtrements</a:t>
            </a:r>
          </a:p>
          <a:p>
            <a:pPr marL="342900" indent="-342900">
              <a:buFontTx/>
              <a:buChar char="-"/>
            </a:pPr>
            <a:endParaRPr lang="fr-FR" sz="2800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fr-FR" sz="2800" dirty="0">
                <a:cs typeface="Times New Roman" panose="02020603050405020304" pitchFamily="18" charset="0"/>
              </a:rPr>
              <a:t>Les 5 représentations de la nature sont présentes </a:t>
            </a:r>
            <a:r>
              <a:rPr lang="fr-FR" sz="2800" b="1" dirty="0">
                <a:cs typeface="Times New Roman" panose="02020603050405020304" pitchFamily="18" charset="0"/>
              </a:rPr>
              <a:t>mais degré différent</a:t>
            </a:r>
          </a:p>
          <a:p>
            <a:endParaRPr lang="fr-FR" sz="2800" b="1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fr-FR" sz="2800" dirty="0">
                <a:cs typeface="Times New Roman" panose="02020603050405020304" pitchFamily="18" charset="0"/>
              </a:rPr>
              <a:t>Le rapport contemporain à la nature révèle des </a:t>
            </a:r>
            <a:r>
              <a:rPr lang="fr-FR" sz="2800" b="1" dirty="0">
                <a:cs typeface="Times New Roman" panose="02020603050405020304" pitchFamily="18" charset="0"/>
              </a:rPr>
              <a:t>tensions</a:t>
            </a:r>
          </a:p>
          <a:p>
            <a:pPr marL="342900" indent="-342900">
              <a:buFontTx/>
              <a:buChar char="-"/>
            </a:pPr>
            <a:endParaRPr lang="fr-FR" sz="2800" b="1" dirty="0"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fr-FR" sz="2600" b="1" dirty="0">
                <a:cs typeface="Times New Roman" panose="02020603050405020304" pitchFamily="18" charset="0"/>
              </a:rPr>
              <a:t>69% des français déclarent être sensibles à la cause écologique et 40% ont des consommations </a:t>
            </a:r>
            <a:r>
              <a:rPr lang="fr-FR" sz="2600" b="1" dirty="0" err="1">
                <a:cs typeface="Times New Roman" panose="02020603050405020304" pitchFamily="18" charset="0"/>
              </a:rPr>
              <a:t>ada^tées</a:t>
            </a:r>
            <a:r>
              <a:rPr lang="fr-FR" sz="2600" dirty="0">
                <a:cs typeface="Times New Roman" panose="02020603050405020304" pitchFamily="18" charset="0"/>
              </a:rPr>
              <a:t>(</a:t>
            </a:r>
            <a:r>
              <a:rPr lang="fr-FR" sz="2600" dirty="0">
                <a:solidFill>
                  <a:srgbClr val="707070"/>
                </a:solidFill>
                <a:cs typeface="Times New Roman" panose="02020603050405020304" pitchFamily="18" charset="0"/>
              </a:rPr>
              <a:t> S. </a:t>
            </a:r>
            <a:r>
              <a:rPr lang="fr-FR" sz="2600" dirty="0" err="1">
                <a:solidFill>
                  <a:srgbClr val="707070"/>
                </a:solidFill>
                <a:cs typeface="Times New Roman" panose="02020603050405020304" pitchFamily="18" charset="0"/>
              </a:rPr>
              <a:t>Moati</a:t>
            </a:r>
            <a:r>
              <a:rPr lang="fr-FR" sz="2600" dirty="0">
                <a:solidFill>
                  <a:srgbClr val="707070"/>
                </a:solidFill>
                <a:cs typeface="Times New Roman" panose="02020603050405020304" pitchFamily="18" charset="0"/>
              </a:rPr>
              <a:t>,  </a:t>
            </a:r>
            <a:r>
              <a:rPr lang="fr-FR" sz="2600" i="0" dirty="0" err="1">
                <a:solidFill>
                  <a:srgbClr val="707070"/>
                </a:solidFill>
                <a:effectLst/>
              </a:rPr>
              <a:t>ObSoCo</a:t>
            </a:r>
            <a:r>
              <a:rPr lang="fr-FR" sz="2600" b="1" i="0" dirty="0">
                <a:solidFill>
                  <a:srgbClr val="707070"/>
                </a:solidFill>
                <a:effectLst/>
              </a:rPr>
              <a:t>),</a:t>
            </a:r>
            <a:endParaRPr lang="fr-FR" sz="26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6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7999" y="195417"/>
            <a:ext cx="9144000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UNE NATURE  EN TENSION</a:t>
            </a:r>
            <a:endParaRPr lang="fr-FR" sz="3200" b="0" i="0" u="none" strike="noStrike" baseline="30000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9388" y="1722076"/>
            <a:ext cx="114406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cs typeface="Times New Roman" panose="02020603050405020304" pitchFamily="18" charset="0"/>
              </a:rPr>
              <a:t>- </a:t>
            </a:r>
            <a:r>
              <a:rPr lang="fr-F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Des SLN de + en + pratiqués en milieu artificiel </a:t>
            </a:r>
            <a:r>
              <a:rPr lang="fr-FR" sz="2400" dirty="0">
                <a:solidFill>
                  <a:schemeClr val="tx1"/>
                </a:solidFill>
                <a:cs typeface="Times New Roman" panose="02020603050405020304" pitchFamily="18" charset="0"/>
              </a:rPr>
              <a:t>(sentiers urbains, pistes cyclables, SAE, SEV, canyon </a:t>
            </a:r>
            <a:r>
              <a:rPr lang="fr-FR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park</a:t>
            </a:r>
            <a:r>
              <a:rPr lang="fr-FR" sz="2400" dirty="0">
                <a:solidFill>
                  <a:schemeClr val="tx1"/>
                </a:solidFill>
                <a:cs typeface="Times New Roman" panose="02020603050405020304" pitchFamily="18" charset="0"/>
              </a:rPr>
              <a:t>….)</a:t>
            </a:r>
          </a:p>
          <a:p>
            <a:endParaRPr lang="fr-FR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fr-F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- Des SLN qui investissent aussi de plus en plus le milieu naturel et montagnard (+</a:t>
            </a:r>
            <a:r>
              <a:rPr lang="fr-FR" sz="2400" dirty="0">
                <a:solidFill>
                  <a:schemeClr val="tx1"/>
                </a:solidFill>
                <a:cs typeface="Times New Roman" panose="02020603050405020304" pitchFamily="18" charset="0"/>
              </a:rPr>
              <a:t>depuis le COVID)</a:t>
            </a:r>
          </a:p>
          <a:p>
            <a:pPr algn="just"/>
            <a:endParaRPr lang="fr-FR" sz="2400" b="1" dirty="0">
              <a:cs typeface="Times New Roman" panose="02020603050405020304" pitchFamily="18" charset="0"/>
            </a:endParaRPr>
          </a:p>
          <a:p>
            <a:pPr algn="just"/>
            <a:r>
              <a:rPr lang="fr-F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- Tensions dominantes entre la représentation d’une nature avec soi ( montagne </a:t>
            </a:r>
            <a:r>
              <a:rPr lang="fr-FR" sz="2400" b="1" dirty="0">
                <a:cs typeface="Times New Roman" panose="02020603050405020304" pitchFamily="18" charset="0"/>
              </a:rPr>
              <a:t>refuge), </a:t>
            </a:r>
            <a:r>
              <a:rPr lang="fr-F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pour soi </a:t>
            </a:r>
            <a:r>
              <a:rPr lang="fr-FR" sz="2400" dirty="0">
                <a:solidFill>
                  <a:schemeClr val="tx1"/>
                </a:solidFill>
                <a:cs typeface="Times New Roman" panose="02020603050405020304" pitchFamily="18" charset="0"/>
              </a:rPr>
              <a:t>(montagne terrain de jeu) </a:t>
            </a:r>
            <a:r>
              <a:rPr lang="fr-F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et en soi</a:t>
            </a:r>
            <a:r>
              <a:rPr lang="fr-FR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(montagne citoyenne et responsable)</a:t>
            </a:r>
          </a:p>
          <a:p>
            <a:pPr algn="just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9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8000" y="111950"/>
            <a:ext cx="9144000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UN IMMENSE DEFI A RELEVER POUR L’ENSEMBLE DES ACTEURS</a:t>
            </a:r>
            <a:endParaRPr lang="fr-FR" sz="4000" b="0" i="0" u="none" strike="noStrike" baseline="300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1377" y="1636495"/>
            <a:ext cx="117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818B1E-90CE-63C3-838A-FA97885ADA95}"/>
              </a:ext>
            </a:extLst>
          </p:cNvPr>
          <p:cNvSpPr txBox="1"/>
          <p:nvPr/>
        </p:nvSpPr>
        <p:spPr>
          <a:xfrm>
            <a:off x="0" y="1404802"/>
            <a:ext cx="12044943" cy="698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just">
              <a:buSzPts val="2800"/>
            </a:pPr>
            <a:r>
              <a:rPr lang="fr-FR" sz="2400" b="1" dirty="0"/>
              <a:t>-  </a:t>
            </a:r>
            <a:r>
              <a:rPr lang="fr-FR" sz="2400" dirty="0">
                <a:cs typeface="Times New Roman" panose="02020603050405020304" pitchFamily="18" charset="0"/>
              </a:rPr>
              <a:t>E</a:t>
            </a:r>
            <a:r>
              <a:rPr lang="fr-FR" sz="2400" dirty="0"/>
              <a:t>laborer des </a:t>
            </a:r>
            <a:r>
              <a:rPr lang="fr-FR" sz="2400" b="1" dirty="0"/>
              <a:t>politiques  publiques ambitieuses, pertinentes et cohérentes </a:t>
            </a:r>
            <a:r>
              <a:rPr lang="fr-FR" sz="2400" dirty="0">
                <a:cs typeface="Times New Roman" panose="02020603050405020304" pitchFamily="18" charset="0"/>
              </a:rPr>
              <a:t>intégrant les SLN dans un projet de société (demande) et de territoire (enjeux)</a:t>
            </a:r>
            <a:endParaRPr lang="fr-FR" sz="2400" dirty="0"/>
          </a:p>
          <a:p>
            <a:pPr marL="520700" indent="-342900" algn="just">
              <a:buSzPts val="2800"/>
              <a:buFontTx/>
              <a:buChar char="-"/>
            </a:pPr>
            <a:endParaRPr lang="fr-FR" sz="2400" dirty="0"/>
          </a:p>
          <a:p>
            <a:pPr marL="520700" indent="-342900" algn="just">
              <a:buSzPts val="2800"/>
              <a:buFontTx/>
              <a:buChar char="-"/>
            </a:pPr>
            <a:r>
              <a:rPr lang="fr-FR" sz="2400" dirty="0"/>
              <a:t>Mettre en œuvre </a:t>
            </a:r>
            <a:r>
              <a:rPr lang="fr-FR" sz="2400" b="1" dirty="0"/>
              <a:t>une véritable démarche d’ingénierie territoriale </a:t>
            </a:r>
            <a:r>
              <a:rPr lang="fr-FR" sz="2400" dirty="0"/>
              <a:t>(qualitative, transversale et systémique) : diagnostic, stratégie, actions</a:t>
            </a:r>
          </a:p>
          <a:p>
            <a:pPr marL="520700" indent="-342900" algn="just">
              <a:buSzPts val="2800"/>
              <a:buFontTx/>
              <a:buChar char="-"/>
            </a:pPr>
            <a:endParaRPr lang="fr-FR" sz="2400" dirty="0"/>
          </a:p>
          <a:p>
            <a:pPr marL="520700" indent="-342900" algn="just">
              <a:buSzPts val="2800"/>
              <a:buFontTx/>
              <a:buChar char="-"/>
            </a:pPr>
            <a:r>
              <a:rPr lang="fr-FR" sz="2400" dirty="0"/>
              <a:t> </a:t>
            </a:r>
            <a:r>
              <a:rPr lang="fr-FR" sz="2400" b="1" dirty="0"/>
              <a:t>Produire des outils efficaces et transférables </a:t>
            </a:r>
            <a:r>
              <a:rPr lang="fr-FR" sz="2400" dirty="0"/>
              <a:t>(conception et évaluation / CDC)</a:t>
            </a:r>
          </a:p>
          <a:p>
            <a:pPr marL="177800" algn="just">
              <a:buSzPts val="2800"/>
            </a:pPr>
            <a:endParaRPr lang="fr-FR" sz="2400" dirty="0"/>
          </a:p>
          <a:p>
            <a:pPr marL="520700" indent="-342900" algn="just">
              <a:buSzPts val="2800"/>
              <a:buFontTx/>
              <a:buChar char="-"/>
            </a:pPr>
            <a:r>
              <a:rPr lang="fr-FR" sz="2400" dirty="0"/>
              <a:t>Penser différemment les </a:t>
            </a:r>
            <a:r>
              <a:rPr lang="fr-FR" sz="2400" b="1" dirty="0"/>
              <a:t>prestations, les aménagements dédiés et les évènements</a:t>
            </a:r>
          </a:p>
          <a:p>
            <a:pPr marL="177800" algn="just">
              <a:buSzPts val="2800"/>
            </a:pPr>
            <a:endParaRPr lang="fr-FR" sz="2400" b="1" dirty="0"/>
          </a:p>
          <a:p>
            <a:pPr marL="177800" algn="just">
              <a:buSzPts val="2800"/>
            </a:pPr>
            <a:r>
              <a:rPr lang="fr-FR" sz="2400" b="1" dirty="0"/>
              <a:t>- Améliorer la gouvernance</a:t>
            </a:r>
          </a:p>
          <a:p>
            <a:pPr marL="520700" indent="-342900" algn="just">
              <a:buSzPts val="2800"/>
              <a:buFontTx/>
              <a:buChar char="-"/>
            </a:pPr>
            <a:endParaRPr lang="fr-FR" sz="2400" b="1" dirty="0"/>
          </a:p>
          <a:p>
            <a:pPr marL="520700" indent="-342900" algn="just">
              <a:buSzPts val="2800"/>
              <a:buFontTx/>
              <a:buChar char="-"/>
            </a:pPr>
            <a:endParaRPr lang="fr-FR" sz="2400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400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400" b="1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r>
              <a:rPr lang="fr-FR" sz="2400" b="1" dirty="0"/>
              <a:t>-</a:t>
            </a:r>
            <a:endParaRPr lang="fr-FR" sz="2400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400" b="1" dirty="0"/>
          </a:p>
          <a:p>
            <a:pPr marL="1778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2400" dirty="0"/>
              <a:t>- 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52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8000" y="111950"/>
            <a:ext cx="9144000" cy="812241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L’ECOSYSTEME TERRITORIAL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4800" b="1" i="0" u="none" strike="noStrike" baseline="300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1377" y="1636495"/>
            <a:ext cx="117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818B1E-90CE-63C3-838A-FA97885ADA95}"/>
              </a:ext>
            </a:extLst>
          </p:cNvPr>
          <p:cNvSpPr txBox="1"/>
          <p:nvPr/>
        </p:nvSpPr>
        <p:spPr>
          <a:xfrm>
            <a:off x="147057" y="1314776"/>
            <a:ext cx="11897886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800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800" b="1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800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400" b="1" dirty="0"/>
          </a:p>
          <a:p>
            <a:pPr marL="1778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2400" dirty="0"/>
              <a:t> </a:t>
            </a:r>
          </a:p>
          <a:p>
            <a:pPr algn="just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5C9AAAB-459A-6B40-0548-DC31F6FBD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54" y="1038865"/>
            <a:ext cx="11897885" cy="484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8000" y="111950"/>
            <a:ext cx="9144000" cy="1202826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i="0" u="none" strike="noStrike" baseline="30000" dirty="0">
                <a:solidFill>
                  <a:schemeClr val="bg1"/>
                </a:solidFill>
              </a:rPr>
              <a:t>UNE GOUVERNANCE A AMELIORER</a:t>
            </a: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1377" y="1636495"/>
            <a:ext cx="117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818B1E-90CE-63C3-838A-FA97885ADA95}"/>
              </a:ext>
            </a:extLst>
          </p:cNvPr>
          <p:cNvSpPr txBox="1"/>
          <p:nvPr/>
        </p:nvSpPr>
        <p:spPr>
          <a:xfrm>
            <a:off x="0" y="1636496"/>
            <a:ext cx="1175062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altLang="fr-FR" sz="2800" b="1" dirty="0">
              <a:ea typeface="ＭＳ Ｐゴシック" charset="-128"/>
            </a:endParaRPr>
          </a:p>
          <a:p>
            <a:pPr marL="457200" indent="-457200" algn="just">
              <a:buFontTx/>
              <a:buChar char="-"/>
            </a:pPr>
            <a:r>
              <a:rPr lang="fr-FR" altLang="fr-FR" sz="2800" b="1" dirty="0">
                <a:ea typeface="ＭＳ Ｐゴシック" charset="-128"/>
              </a:rPr>
              <a:t>Pas de gouvernance miracle car les </a:t>
            </a:r>
            <a:r>
              <a:rPr lang="fr-FR" altLang="fr-FR" sz="2800" b="1" dirty="0" err="1">
                <a:ea typeface="ＭＳ Ｐゴシック" charset="-128"/>
              </a:rPr>
              <a:t>éco-systèmes</a:t>
            </a:r>
            <a:r>
              <a:rPr lang="fr-FR" altLang="fr-FR" sz="2800" b="1" dirty="0">
                <a:ea typeface="ＭＳ Ｐゴシック" charset="-128"/>
              </a:rPr>
              <a:t> territoriaux sont hétérogènes (</a:t>
            </a:r>
            <a:r>
              <a:rPr lang="fr-FR" altLang="fr-FR" sz="2800" dirty="0">
                <a:ea typeface="ＭＳ Ｐゴシック" charset="-128"/>
              </a:rPr>
              <a:t>variabilité des ressources en présence et façons dont elles sont activées </a:t>
            </a:r>
            <a:r>
              <a:rPr lang="fr-FR" altLang="fr-FR" sz="2800" b="1" dirty="0">
                <a:ea typeface="ＭＳ Ｐゴシック" charset="-128"/>
              </a:rPr>
              <a:t>par le jeu convergent ou divergent des acteurs)</a:t>
            </a:r>
          </a:p>
          <a:p>
            <a:pPr algn="just"/>
            <a:endParaRPr lang="fr-FR" altLang="fr-FR" sz="2800" b="1" dirty="0">
              <a:ea typeface="ＭＳ Ｐゴシック" charset="-128"/>
            </a:endParaRPr>
          </a:p>
          <a:p>
            <a:pPr marL="457200" indent="-457200" algn="just">
              <a:buFontTx/>
              <a:buChar char="-"/>
            </a:pPr>
            <a:r>
              <a:rPr lang="fr-FR" altLang="fr-FR" sz="2800" b="1" dirty="0">
                <a:ea typeface="ＭＳ Ｐゴシック" charset="-128"/>
              </a:rPr>
              <a:t>Optimiser les stratégies des acteurs qui </a:t>
            </a:r>
            <a:r>
              <a:rPr lang="fr-FR" altLang="fr-FR" sz="2800" dirty="0">
                <a:ea typeface="ＭＳ Ｐゴシック" charset="-128"/>
              </a:rPr>
              <a:t>agissent très rarement tous de la même façon</a:t>
            </a:r>
          </a:p>
          <a:p>
            <a:pPr marL="457200" indent="-457200" algn="just">
              <a:buFontTx/>
              <a:buChar char="-"/>
            </a:pPr>
            <a:endParaRPr lang="fr-FR" altLang="fr-FR" sz="2800" dirty="0">
              <a:ea typeface="ＭＳ Ｐゴシック" charset="-128"/>
            </a:endParaRPr>
          </a:p>
          <a:p>
            <a:pPr algn="just">
              <a:defRPr/>
            </a:pPr>
            <a:r>
              <a:rPr lang="fr-FR" altLang="fr-FR" sz="2800" b="1" dirty="0">
                <a:latin typeface="Times New Roman" charset="0"/>
              </a:rPr>
              <a:t>-   </a:t>
            </a:r>
            <a:r>
              <a:rPr lang="fr-FR" altLang="fr-FR" sz="2800" dirty="0"/>
              <a:t>Privilégier une </a:t>
            </a:r>
            <a:r>
              <a:rPr lang="fr-FR" altLang="fr-FR" sz="2800" b="1" dirty="0"/>
              <a:t>gouvernance partenariale, participative et partagée</a:t>
            </a:r>
          </a:p>
          <a:p>
            <a:pPr algn="just">
              <a:defRPr/>
            </a:pPr>
            <a:endParaRPr lang="fr-FR" altLang="fr-FR" sz="2800" dirty="0"/>
          </a:p>
          <a:p>
            <a:pPr algn="just">
              <a:defRPr/>
            </a:pPr>
            <a:endParaRPr lang="fr-FR" altLang="fr-FR" sz="2800" b="1" dirty="0">
              <a:ea typeface="ＭＳ Ｐゴシック" charset="-128"/>
            </a:endParaRPr>
          </a:p>
          <a:p>
            <a:pPr marL="177800" algn="just">
              <a:buSzPts val="2800"/>
            </a:pPr>
            <a:endParaRPr lang="fr-FR" sz="2800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800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800" b="1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400" dirty="0"/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44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8000" y="111950"/>
            <a:ext cx="9144000" cy="1057827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PRIVILEGIER  LES MICRO GOUVERNANCES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4800" b="1" i="0" u="none" strike="noStrike" baseline="300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1377" y="1636495"/>
            <a:ext cx="117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818B1E-90CE-63C3-838A-FA97885ADA95}"/>
              </a:ext>
            </a:extLst>
          </p:cNvPr>
          <p:cNvSpPr txBox="1"/>
          <p:nvPr/>
        </p:nvSpPr>
        <p:spPr>
          <a:xfrm>
            <a:off x="147057" y="1314776"/>
            <a:ext cx="11750622" cy="667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/>
              <a:t>-  </a:t>
            </a:r>
            <a:r>
              <a:rPr lang="fr-FR" sz="2800" dirty="0">
                <a:ea typeface="ＭＳ Ｐゴシック" charset="-128"/>
              </a:rPr>
              <a:t>Optimiser la gouvernance en travaillant sur </a:t>
            </a:r>
            <a:r>
              <a:rPr lang="fr-FR" sz="2800" b="1" dirty="0">
                <a:ea typeface="ＭＳ Ｐゴシック" charset="-128"/>
              </a:rPr>
              <a:t>des périmètres spécifiques </a:t>
            </a:r>
            <a:r>
              <a:rPr lang="fr-FR" sz="2800" dirty="0">
                <a:ea typeface="ＭＳ Ｐゴシック" charset="-128"/>
              </a:rPr>
              <a:t>et  </a:t>
            </a:r>
            <a:r>
              <a:rPr lang="fr-FR" sz="2800" b="1" dirty="0">
                <a:ea typeface="ＭＳ Ｐゴシック" charset="-128"/>
              </a:rPr>
              <a:t>des formes d’innovation territoriales  </a:t>
            </a:r>
            <a:r>
              <a:rPr lang="fr-FR" sz="2800" dirty="0">
                <a:ea typeface="ＭＳ Ｐゴシック" charset="-128"/>
              </a:rPr>
              <a:t>liées à : 	</a:t>
            </a:r>
          </a:p>
          <a:p>
            <a:pPr algn="just">
              <a:buFontTx/>
              <a:buChar char="-"/>
            </a:pPr>
            <a:r>
              <a:rPr lang="fr-FR" sz="2800" dirty="0">
                <a:ea typeface="ＭＳ Ｐゴシック" charset="-128"/>
              </a:rPr>
              <a:t>des micro territoires afin de créer plus facilement des dynamiques de collaboration (« Territoires chauds »)</a:t>
            </a:r>
          </a:p>
          <a:p>
            <a:pPr algn="just">
              <a:buFontTx/>
              <a:buChar char="-"/>
            </a:pPr>
            <a:r>
              <a:rPr lang="fr-FR" sz="2800" dirty="0">
                <a:ea typeface="ＭＳ Ｐゴシック" charset="-128"/>
              </a:rPr>
              <a:t>des aménagements structurants (espaces ou stations LSN) afin de provoquer les synergies</a:t>
            </a:r>
          </a:p>
          <a:p>
            <a:pPr algn="just">
              <a:buFontTx/>
              <a:buChar char="-"/>
            </a:pPr>
            <a:r>
              <a:rPr lang="fr-FR" sz="2800" dirty="0">
                <a:ea typeface="ＭＳ Ｐゴシック" charset="-128"/>
              </a:rPr>
              <a:t>des événements écoresponsables pensés avec, par et pour le territoire </a:t>
            </a:r>
          </a:p>
          <a:p>
            <a:pPr algn="just">
              <a:buFontTx/>
              <a:buChar char="-"/>
            </a:pPr>
            <a:endParaRPr lang="fr-FR" sz="2800" dirty="0">
              <a:ea typeface="ＭＳ Ｐゴシック" charset="-128"/>
            </a:endParaRPr>
          </a:p>
          <a:p>
            <a:pPr algn="just"/>
            <a:r>
              <a:rPr lang="fr-FR" sz="2800" dirty="0">
                <a:ea typeface="ＭＳ Ｐゴシック" charset="-128"/>
              </a:rPr>
              <a:t>- Développer une </a:t>
            </a:r>
            <a:r>
              <a:rPr lang="fr-FR" sz="2800" b="1" dirty="0">
                <a:ea typeface="ＭＳ Ｐゴシック" charset="-128"/>
              </a:rPr>
              <a:t>intelligence collective et territoriale </a:t>
            </a:r>
            <a:r>
              <a:rPr lang="fr-FR" sz="2800" dirty="0">
                <a:ea typeface="ＭＳ Ｐゴシック" charset="-128"/>
              </a:rPr>
              <a:t>pour avancer ensemble, en mobilisant tous les acteurs sans oublier </a:t>
            </a:r>
            <a:r>
              <a:rPr lang="fr-FR" sz="2800" b="1" dirty="0">
                <a:ea typeface="ＭＳ Ｐゴシック" charset="-128"/>
              </a:rPr>
              <a:t>les habitants</a:t>
            </a:r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800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800" b="1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r>
              <a:rPr lang="fr-FR" sz="2800" b="1" dirty="0"/>
              <a:t>-</a:t>
            </a:r>
            <a:endParaRPr lang="fr-FR" sz="2800" dirty="0"/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400" b="1" dirty="0"/>
          </a:p>
          <a:p>
            <a:pPr marL="1778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2400" dirty="0"/>
              <a:t>- 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91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1828799" y="1808822"/>
            <a:ext cx="8591108" cy="1620178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0" i="0" u="none" strike="noStrike" baseline="3000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algn="ctr"/>
            <a:r>
              <a:rPr lang="fr-FR" sz="3600" b="0" i="0" u="none" strike="noStrike" baseline="30000" dirty="0">
                <a:solidFill>
                  <a:schemeClr val="bg1"/>
                </a:solidFill>
                <a:latin typeface="Raleway" panose="020B0503030101060003" pitchFamily="34" charset="0"/>
              </a:rPr>
              <a:t>Pour une pratique partagée et responsable des sports et loisirs de nature dans les Pyrénées.</a:t>
            </a:r>
          </a:p>
          <a:p>
            <a:pPr algn="ctr"/>
            <a:r>
              <a:rPr lang="fr-FR" sz="3600" b="0" i="0" u="none" strike="noStrike" baseline="30000" dirty="0">
                <a:solidFill>
                  <a:schemeClr val="bg1"/>
                </a:solidFill>
                <a:latin typeface="Raleway" panose="020B0503030101060003" pitchFamily="34" charset="0"/>
              </a:rPr>
              <a:t> Comment adapter l’offre à une demande en pleine mutation ?</a:t>
            </a:r>
          </a:p>
          <a:p>
            <a:pPr algn="ctr"/>
            <a:endParaRPr lang="fr-FR" dirty="0"/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5CE8D0B-6363-3D1F-D45B-7B0DB64572CE}"/>
              </a:ext>
            </a:extLst>
          </p:cNvPr>
          <p:cNvSpPr txBox="1"/>
          <p:nvPr/>
        </p:nvSpPr>
        <p:spPr>
          <a:xfrm>
            <a:off x="765544" y="3848987"/>
            <a:ext cx="5154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Olivier Bessy</a:t>
            </a:r>
          </a:p>
          <a:p>
            <a:r>
              <a:rPr lang="fr-FR" sz="2400" dirty="0"/>
              <a:t>Sociologue du sport et du tourisme</a:t>
            </a:r>
          </a:p>
          <a:p>
            <a:r>
              <a:rPr lang="fr-FR" sz="2400" dirty="0"/>
              <a:t>Professeur émérite à l’UPPA</a:t>
            </a:r>
          </a:p>
          <a:p>
            <a:r>
              <a:rPr lang="fr-FR" sz="2400" dirty="0"/>
              <a:t>Chercheur au laboratoire TREE/CNRS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30C754A-5F12-424C-0EBA-D3C7BF1FF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5133" y="4631827"/>
            <a:ext cx="3814458" cy="78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8000" y="111950"/>
            <a:ext cx="9144000" cy="1057827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CONCLUSION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4800" b="1" i="0" u="none" strike="noStrike" baseline="300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1377" y="1636495"/>
            <a:ext cx="117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818B1E-90CE-63C3-838A-FA97885ADA95}"/>
              </a:ext>
            </a:extLst>
          </p:cNvPr>
          <p:cNvSpPr txBox="1"/>
          <p:nvPr/>
        </p:nvSpPr>
        <p:spPr>
          <a:xfrm>
            <a:off x="147234" y="1288392"/>
            <a:ext cx="1160338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/>
              <a:t>-  </a:t>
            </a:r>
            <a:r>
              <a:rPr lang="fr-FR" sz="2800" dirty="0"/>
              <a:t>Privilégier</a:t>
            </a:r>
            <a:r>
              <a:rPr lang="fr-FR" sz="2800" b="1" dirty="0"/>
              <a:t> un rapport responsable à la nature / aux nouvelles exigences</a:t>
            </a:r>
          </a:p>
          <a:p>
            <a:pPr algn="just"/>
            <a:endParaRPr lang="fr-FR" sz="1200" b="1" dirty="0"/>
          </a:p>
          <a:p>
            <a:pPr algn="just"/>
            <a:r>
              <a:rPr lang="fr-FR" sz="2800" b="1" dirty="0"/>
              <a:t>- </a:t>
            </a:r>
            <a:r>
              <a:rPr lang="fr-FR" sz="2800" dirty="0"/>
              <a:t>Faire des entreprises et des territoires </a:t>
            </a:r>
            <a:r>
              <a:rPr lang="fr-FR" sz="2800" b="1" dirty="0"/>
              <a:t>des laboratoires récréatifs innovants irrigués en permanence par l’expertise</a:t>
            </a:r>
          </a:p>
          <a:p>
            <a:pPr algn="just"/>
            <a:endParaRPr lang="fr-FR" sz="1200" b="1" dirty="0"/>
          </a:p>
          <a:p>
            <a:pPr algn="just"/>
            <a:r>
              <a:rPr lang="fr-FR" sz="2800" b="1" dirty="0"/>
              <a:t>- Construire un nouveau récit </a:t>
            </a:r>
            <a:r>
              <a:rPr lang="fr-FR" sz="2800" dirty="0"/>
              <a:t>: du collectif à l’individuel</a:t>
            </a:r>
          </a:p>
          <a:p>
            <a:pPr marL="457200" indent="-457200" algn="just">
              <a:buFontTx/>
              <a:buChar char="-"/>
            </a:pPr>
            <a:endParaRPr lang="fr-FR" sz="1200" dirty="0"/>
          </a:p>
          <a:p>
            <a:pPr marL="457200" indent="-457200" algn="just">
              <a:buFontTx/>
              <a:buChar char="-"/>
            </a:pPr>
            <a:r>
              <a:rPr lang="fr-FR" sz="2800" b="1" dirty="0"/>
              <a:t>Privilégier </a:t>
            </a:r>
            <a:r>
              <a:rPr lang="fr-FR" sz="2800" dirty="0"/>
              <a:t>une consommation d’expériences hybrides</a:t>
            </a:r>
          </a:p>
          <a:p>
            <a:pPr algn="just"/>
            <a:endParaRPr lang="fr-FR" sz="1200" dirty="0"/>
          </a:p>
          <a:p>
            <a:pPr algn="just"/>
            <a:r>
              <a:rPr lang="fr-FR" sz="2800" dirty="0"/>
              <a:t>- Passer d’une </a:t>
            </a:r>
            <a:r>
              <a:rPr lang="fr-FR" sz="2800" b="1" dirty="0"/>
              <a:t>transition d’adaptation de services à une transition d’innovation territoriale </a:t>
            </a:r>
            <a:endParaRPr lang="fr-FR" sz="2800" dirty="0"/>
          </a:p>
          <a:p>
            <a:pPr algn="just"/>
            <a:endParaRPr lang="fr-FR" sz="2800" b="1" dirty="0"/>
          </a:p>
          <a:p>
            <a:pPr marL="177800" lvl="0" algn="just">
              <a:spcBef>
                <a:spcPts val="0"/>
              </a:spcBef>
              <a:buSzPts val="2800"/>
            </a:pPr>
            <a:endParaRPr lang="fr-FR" sz="2800" b="1" dirty="0"/>
          </a:p>
          <a:p>
            <a:pPr marL="177800" lvl="0" algn="just">
              <a:spcBef>
                <a:spcPts val="0"/>
              </a:spcBef>
              <a:buSzPts val="2800"/>
            </a:pPr>
            <a:r>
              <a:rPr lang="fr-FR" sz="2800" b="1" dirty="0"/>
              <a:t>- </a:t>
            </a:r>
            <a:endParaRPr lang="fr-FR" sz="2800" dirty="0"/>
          </a:p>
          <a:p>
            <a:pPr algn="just">
              <a:spcBef>
                <a:spcPct val="0"/>
              </a:spcBef>
              <a:buNone/>
            </a:pPr>
            <a:r>
              <a:rPr lang="fr-FR" sz="2800" dirty="0"/>
              <a:t>-</a:t>
            </a:r>
            <a:endParaRPr lang="fr-FR" sz="2800" b="1" dirty="0">
              <a:latin typeface="Times New Roman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fr-FR" sz="2800" dirty="0"/>
              <a:t>. </a:t>
            </a:r>
            <a:endParaRPr lang="fr-FR" sz="2800" b="1" dirty="0"/>
          </a:p>
          <a:p>
            <a:pPr marL="177800" lvl="0" algn="just">
              <a:spcBef>
                <a:spcPts val="0"/>
              </a:spcBef>
              <a:buSzPts val="2800"/>
            </a:pPr>
            <a:endParaRPr lang="fr-FR" sz="2800" dirty="0"/>
          </a:p>
          <a:p>
            <a:pPr marL="635000" lvl="0" indent="-457200" algn="just">
              <a:spcBef>
                <a:spcPts val="0"/>
              </a:spcBef>
              <a:buSzPts val="2800"/>
              <a:buFontTx/>
              <a:buChar char="-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3976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69"/>
          <a:stretch/>
        </p:blipFill>
        <p:spPr>
          <a:xfrm>
            <a:off x="0" y="4892514"/>
            <a:ext cx="6729984" cy="1591148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 t="56357"/>
          <a:stretch/>
        </p:blipFill>
        <p:spPr>
          <a:xfrm flipH="1">
            <a:off x="6729984" y="4831490"/>
            <a:ext cx="5462016" cy="165217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6BFED99-8D6F-EADE-85B1-5116A994553A}"/>
              </a:ext>
            </a:extLst>
          </p:cNvPr>
          <p:cNvSpPr/>
          <p:nvPr/>
        </p:nvSpPr>
        <p:spPr>
          <a:xfrm>
            <a:off x="0" y="6384426"/>
            <a:ext cx="12210935" cy="52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53" y="6384426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2213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1979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006584" y="6384426"/>
            <a:ext cx="101859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8842339" y="646480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903AC5-8AB1-67B8-278D-BF7F931A8EA5}"/>
              </a:ext>
            </a:extLst>
          </p:cNvPr>
          <p:cNvSpPr/>
          <p:nvPr/>
        </p:nvSpPr>
        <p:spPr>
          <a:xfrm>
            <a:off x="2110087" y="178519"/>
            <a:ext cx="7896083" cy="815689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clipart, illustration, dessin humoristique, art&#10;&#10;Description générée automatiquement">
            <a:extLst>
              <a:ext uri="{FF2B5EF4-FFF2-40B4-BE49-F238E27FC236}">
                <a16:creationId xmlns:a16="http://schemas.microsoft.com/office/drawing/2014/main" id="{9A04F809-7643-47F6-69DA-DF14C1470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5386" y="-152873"/>
            <a:ext cx="8136996" cy="457706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770B312-81CB-6339-A610-8BE62D951330}"/>
              </a:ext>
            </a:extLst>
          </p:cNvPr>
          <p:cNvSpPr/>
          <p:nvPr/>
        </p:nvSpPr>
        <p:spPr>
          <a:xfrm>
            <a:off x="2068328" y="250487"/>
            <a:ext cx="567142" cy="5470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b="1" dirty="0">
                <a:solidFill>
                  <a:srgbClr val="F12C1B"/>
                </a:solidFill>
                <a:latin typeface="Raleway" panose="020B0503030101060003" pitchFamily="34" charset="0"/>
              </a:rPr>
              <a:t>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B53E4-3D44-F5C1-2F52-CB5FEEE464E0}"/>
              </a:ext>
            </a:extLst>
          </p:cNvPr>
          <p:cNvSpPr txBox="1"/>
          <p:nvPr/>
        </p:nvSpPr>
        <p:spPr>
          <a:xfrm>
            <a:off x="2820124" y="266791"/>
            <a:ext cx="70171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fr-FR" sz="2400" b="0" i="0" u="none" strike="noStrike" baseline="30000" dirty="0">
                <a:solidFill>
                  <a:schemeClr val="bg1"/>
                </a:solidFill>
                <a:latin typeface="Raleway" panose="020B0503030101060003" pitchFamily="34" charset="0"/>
              </a:rPr>
              <a:t>Pour une pratique partagée et responsable des sports et loisirs de nature dans les Pyrénées. Comment adapter l’offre à une demande en pleine mutation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5E1E53-1EFF-9757-6A1B-EE0CC52D0CAC}"/>
              </a:ext>
            </a:extLst>
          </p:cNvPr>
          <p:cNvSpPr txBox="1"/>
          <p:nvPr/>
        </p:nvSpPr>
        <p:spPr>
          <a:xfrm>
            <a:off x="10773214" y="3039359"/>
            <a:ext cx="13992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fr-FR" sz="1800" b="0" i="0" u="none" strike="noStrike" baseline="30000" dirty="0">
                <a:solidFill>
                  <a:srgbClr val="000000"/>
                </a:solidFill>
                <a:latin typeface="GTHaptikMedium" panose="02000605020000020004" pitchFamily="50" charset="0"/>
              </a:rPr>
              <a:t>François </a:t>
            </a:r>
            <a:r>
              <a:rPr lang="fr-FR" sz="1800" b="0" i="0" u="none" strike="noStrike" baseline="30000" dirty="0" err="1">
                <a:solidFill>
                  <a:srgbClr val="000000"/>
                </a:solidFill>
                <a:latin typeface="GTHaptikMedium" panose="02000605020000020004" pitchFamily="50" charset="0"/>
              </a:rPr>
              <a:t>Gillaizeau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,</a:t>
            </a:r>
          </a:p>
          <a:p>
            <a:pPr marR="0" algn="just" rtl="0"/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gérant de L’</a:t>
            </a:r>
            <a:r>
              <a:rPr lang="fr-FR" sz="1800" b="0" i="0" u="none" strike="noStrike" baseline="30000" dirty="0" err="1">
                <a:solidFill>
                  <a:srgbClr val="000000"/>
                </a:solidFill>
                <a:latin typeface="GTHaptikThin" panose="02000505020000020004" pitchFamily="50" charset="0"/>
              </a:rPr>
              <a:t>Estapa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, magasin de sports, agence de voyage à St-Gaudens (31)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5EF64A-0243-F2E0-2353-9DE72ED215AF}"/>
              </a:ext>
            </a:extLst>
          </p:cNvPr>
          <p:cNvSpPr txBox="1"/>
          <p:nvPr/>
        </p:nvSpPr>
        <p:spPr>
          <a:xfrm>
            <a:off x="6725011" y="2821481"/>
            <a:ext cx="1532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fr-FR" sz="1800" b="0" i="0" u="none" strike="noStrike" baseline="30000" dirty="0">
                <a:solidFill>
                  <a:srgbClr val="000000"/>
                </a:solidFill>
                <a:latin typeface="GTHaptikMedium" panose="02000605020000020004" pitchFamily="50" charset="0"/>
              </a:rPr>
              <a:t>Mathieu Breton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, accompagnateur en montagne témoin du phénomène “trail” dans le val d’</a:t>
            </a:r>
            <a:r>
              <a:rPr lang="fr-FR" sz="1800" b="0" i="0" u="none" strike="noStrike" baseline="30000" dirty="0" err="1">
                <a:solidFill>
                  <a:srgbClr val="000000"/>
                </a:solidFill>
                <a:latin typeface="GTHaptikThin" panose="02000505020000020004" pitchFamily="50" charset="0"/>
              </a:rPr>
              <a:t>Azun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 (65)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6B2A91-19E0-F7EC-6682-902371DEC615}"/>
              </a:ext>
            </a:extLst>
          </p:cNvPr>
          <p:cNvSpPr txBox="1"/>
          <p:nvPr/>
        </p:nvSpPr>
        <p:spPr>
          <a:xfrm>
            <a:off x="5582360" y="3074917"/>
            <a:ext cx="1231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fr-FR" sz="1800" b="0" i="0" u="none" strike="noStrike" baseline="30000" dirty="0" err="1">
                <a:solidFill>
                  <a:srgbClr val="000000"/>
                </a:solidFill>
                <a:latin typeface="GTHaptikMedium" panose="02000605020000020004" pitchFamily="50" charset="0"/>
              </a:rPr>
              <a:t>Soize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Medium" panose="02000605020000020004" pitchFamily="50" charset="0"/>
              </a:rPr>
              <a:t> Le Floch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, gardienne du refuge d’Ayous (64)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89B5A3-F4EB-E168-23F9-D5C0705F2E0D}"/>
              </a:ext>
            </a:extLst>
          </p:cNvPr>
          <p:cNvSpPr txBox="1"/>
          <p:nvPr/>
        </p:nvSpPr>
        <p:spPr>
          <a:xfrm>
            <a:off x="8201866" y="2993008"/>
            <a:ext cx="14002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fr-FR" sz="1800" b="0" i="0" u="none" strike="noStrike" baseline="30000" dirty="0">
                <a:solidFill>
                  <a:srgbClr val="000000"/>
                </a:solidFill>
                <a:latin typeface="GTHaptikMedium" panose="02000605020000020004" pitchFamily="50" charset="0"/>
              </a:rPr>
              <a:t>Thomas Legeay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, Tom Rafting, base nautique écoresponsable à Villelongue (65)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8E5315-04A1-9461-A610-138046FCE816}"/>
              </a:ext>
            </a:extLst>
          </p:cNvPr>
          <p:cNvSpPr txBox="1"/>
          <p:nvPr/>
        </p:nvSpPr>
        <p:spPr>
          <a:xfrm>
            <a:off x="9499889" y="2791718"/>
            <a:ext cx="13533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fr-FR" sz="1800" b="0" i="0" u="none" strike="noStrike" baseline="30000" dirty="0">
                <a:solidFill>
                  <a:srgbClr val="000000"/>
                </a:solidFill>
                <a:latin typeface="GTHaptikMedium" panose="02000605020000020004" pitchFamily="50" charset="0"/>
              </a:rPr>
              <a:t>Caroline Bayard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, Activités </a:t>
            </a:r>
            <a:r>
              <a:rPr lang="fr-FR" sz="1800" b="0" i="0" u="none" strike="noStrike" baseline="30000" dirty="0" err="1">
                <a:solidFill>
                  <a:srgbClr val="000000"/>
                </a:solidFill>
                <a:latin typeface="GTHaptikThin" panose="02000505020000020004" pitchFamily="50" charset="0"/>
              </a:rPr>
              <a:t>Outdoor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 pour Ariège Pyrénées Tourisme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713DC00-0B7F-E7F2-4E46-3746CAB77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r="1970"/>
          <a:stretch/>
        </p:blipFill>
        <p:spPr>
          <a:xfrm>
            <a:off x="10842390" y="1717557"/>
            <a:ext cx="1147975" cy="119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568592E-E0EE-D5B3-93C7-DB113AEAD9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4562" r="13611" b="13466"/>
          <a:stretch/>
        </p:blipFill>
        <p:spPr>
          <a:xfrm>
            <a:off x="6949931" y="1500636"/>
            <a:ext cx="1147975" cy="119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2648600-72D7-F472-D6D7-DC0B65F72F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8380" b="8380"/>
          <a:stretch/>
        </p:blipFill>
        <p:spPr>
          <a:xfrm>
            <a:off x="5645711" y="1717766"/>
            <a:ext cx="1158742" cy="1212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A947AE5-C05D-53A9-6ED9-F9B51C04F9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3" t="14213" r="53363" b="53103"/>
          <a:stretch/>
        </p:blipFill>
        <p:spPr>
          <a:xfrm>
            <a:off x="8257671" y="1722342"/>
            <a:ext cx="1142310" cy="119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A1853C9-5437-C237-8C1A-68E5262A89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t="366" r="-850" b="28868"/>
          <a:stretch/>
        </p:blipFill>
        <p:spPr>
          <a:xfrm>
            <a:off x="9563156" y="1488992"/>
            <a:ext cx="1128091" cy="1197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0F87D93-897A-1446-85C7-5C7B9C5F16CE}"/>
              </a:ext>
            </a:extLst>
          </p:cNvPr>
          <p:cNvSpPr txBox="1"/>
          <p:nvPr/>
        </p:nvSpPr>
        <p:spPr>
          <a:xfrm>
            <a:off x="497224" y="4744255"/>
            <a:ext cx="4067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fr-FR" sz="1800" b="1" i="1" u="none" strike="noStrike" baseline="30000" dirty="0">
                <a:solidFill>
                  <a:srgbClr val="000000"/>
                </a:solidFill>
                <a:latin typeface="GTHaptikMedium-Oblique" pitchFamily="2" charset="77"/>
              </a:rPr>
              <a:t>Animation : Hélène </a:t>
            </a:r>
            <a:r>
              <a:rPr lang="fr-FR" sz="1800" b="1" i="1" u="none" strike="noStrike" baseline="30000" dirty="0" err="1">
                <a:solidFill>
                  <a:srgbClr val="000000"/>
                </a:solidFill>
                <a:latin typeface="GTHaptikMedium-Oblique" pitchFamily="2" charset="77"/>
              </a:rPr>
              <a:t>Gaulier</a:t>
            </a:r>
            <a:r>
              <a:rPr lang="fr-FR" sz="1800" b="1" i="1" u="none" strike="noStrike" baseline="30000" dirty="0">
                <a:solidFill>
                  <a:srgbClr val="000000"/>
                </a:solidFill>
                <a:latin typeface="GTHaptikMedium-Oblique" pitchFamily="2" charset="77"/>
              </a:rPr>
              <a:t>, Agence des Pyrénées, Vincent Fonvieille et Olivier Bessy, Agora Pyrénées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1DA916A-26DA-496B-32C9-0EACC00C2C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11740" r="18849" b="19666"/>
          <a:stretch/>
        </p:blipFill>
        <p:spPr>
          <a:xfrm>
            <a:off x="4997515" y="870047"/>
            <a:ext cx="693684" cy="787445"/>
          </a:xfrm>
          <a:prstGeom prst="rect">
            <a:avLst/>
          </a:prstGeom>
        </p:spPr>
      </p:pic>
      <p:pic>
        <p:nvPicPr>
          <p:cNvPr id="25" name="Image 24" descr="Une image contenant Carmin&#10;&#10;Description générée automatiquement">
            <a:extLst>
              <a:ext uri="{FF2B5EF4-FFF2-40B4-BE49-F238E27FC236}">
                <a16:creationId xmlns:a16="http://schemas.microsoft.com/office/drawing/2014/main" id="{BBC7AC5E-A4DF-F667-5A5E-FDD198A310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9" y="4494541"/>
            <a:ext cx="723683" cy="72368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E07E9E7-16AC-D412-37A7-0F303B28622C}"/>
              </a:ext>
            </a:extLst>
          </p:cNvPr>
          <p:cNvSpPr txBox="1"/>
          <p:nvPr/>
        </p:nvSpPr>
        <p:spPr>
          <a:xfrm>
            <a:off x="5667521" y="991058"/>
            <a:ext cx="2032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GT Haptik" panose="00000500000000000000" pitchFamily="2" charset="0"/>
                <a:cs typeface="GT Haptik" panose="00000500000000000000" pitchFamily="2" charset="0"/>
              </a:rPr>
              <a:t>Intervenants :</a:t>
            </a:r>
          </a:p>
        </p:txBody>
      </p:sp>
      <p:pic>
        <p:nvPicPr>
          <p:cNvPr id="28" name="Image 27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FB01EFB3-D102-FDE8-B720-E84C00AEEC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93" y="1521589"/>
            <a:ext cx="1132259" cy="1132259"/>
          </a:xfrm>
          <a:prstGeom prst="rect">
            <a:avLst/>
          </a:prstGeom>
          <a:effectLst>
            <a:outerShdw blurRad="178670" dist="170393" dir="2700000" sx="104000" sy="104000" algn="tl" rotWithShape="0">
              <a:prstClr val="black">
                <a:alpha val="24000"/>
              </a:prstClr>
            </a:outerShdw>
          </a:effec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D21AF03-C06A-0AD2-3A93-F66CB67DB62B}"/>
              </a:ext>
            </a:extLst>
          </p:cNvPr>
          <p:cNvSpPr txBox="1"/>
          <p:nvPr/>
        </p:nvSpPr>
        <p:spPr>
          <a:xfrm>
            <a:off x="4300014" y="2816488"/>
            <a:ext cx="1356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aseline="30000" dirty="0">
                <a:solidFill>
                  <a:srgbClr val="000000"/>
                </a:solidFill>
                <a:latin typeface="GTHaptikMedium" panose="02000605020000020004" pitchFamily="50" charset="0"/>
              </a:rPr>
              <a:t>Loïc </a:t>
            </a:r>
            <a:r>
              <a:rPr lang="fr-FR" baseline="30000" dirty="0" err="1">
                <a:solidFill>
                  <a:srgbClr val="000000"/>
                </a:solidFill>
                <a:latin typeface="GTHaptikMedium" panose="02000605020000020004" pitchFamily="50" charset="0"/>
              </a:rPr>
              <a:t>Gojard</a:t>
            </a:r>
            <a:r>
              <a:rPr lang="fr-FR" baseline="30000" dirty="0">
                <a:solidFill>
                  <a:srgbClr val="000000"/>
                </a:solidFill>
                <a:latin typeface="GTHaptikMedium" panose="02000605020000020004" pitchFamily="50" charset="0"/>
              </a:rPr>
              <a:t>, </a:t>
            </a:r>
            <a:r>
              <a:rPr lang="fr-FR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Maire, Conseiller Départemental et Président de Haute-Garonne Tourisme</a:t>
            </a:r>
          </a:p>
        </p:txBody>
      </p:sp>
      <p:pic>
        <p:nvPicPr>
          <p:cNvPr id="31" name="Image 30" descr="Une image contenant personne, habits, Visage humain, plein air&#10;&#10;Description générée automatiquement">
            <a:extLst>
              <a:ext uri="{FF2B5EF4-FFF2-40B4-BE49-F238E27FC236}">
                <a16:creationId xmlns:a16="http://schemas.microsoft.com/office/drawing/2014/main" id="{BABE6865-DE21-E3C0-9254-3A66B66297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82" y="4394080"/>
            <a:ext cx="955852" cy="1274469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C9B92C91-5A1A-0EE0-AD6F-7B3D0E4B2687}"/>
              </a:ext>
            </a:extLst>
          </p:cNvPr>
          <p:cNvSpPr txBox="1"/>
          <p:nvPr/>
        </p:nvSpPr>
        <p:spPr>
          <a:xfrm>
            <a:off x="6558473" y="4757652"/>
            <a:ext cx="414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fr-FR" u="none" strike="noStrike" baseline="30000" dirty="0">
                <a:effectLst/>
                <a:latin typeface="GTHaptikThin" panose="02000505020000020004" pitchFamily="2" charset="77"/>
                <a:cs typeface="GTHaptikThin" panose="02000505020000020004" pitchFamily="2" charset="77"/>
              </a:rPr>
              <a:t>Après l’échange, </a:t>
            </a:r>
            <a:r>
              <a:rPr lang="fr-FR" u="none" strike="noStrike" baseline="30000" dirty="0">
                <a:effectLst/>
                <a:latin typeface="GTHaptikMedium" pitchFamily="2" charset="77"/>
                <a:cs typeface="GTHaptikThin" panose="02000505020000020004" pitchFamily="2" charset="77"/>
              </a:rPr>
              <a:t>Julien </a:t>
            </a:r>
            <a:r>
              <a:rPr lang="fr-FR" u="none" strike="noStrike" baseline="30000" dirty="0" err="1">
                <a:effectLst/>
                <a:latin typeface="GTHaptikMedium" pitchFamily="2" charset="77"/>
                <a:cs typeface="GTHaptikThin" panose="02000505020000020004" pitchFamily="2" charset="77"/>
              </a:rPr>
              <a:t>Lageat</a:t>
            </a:r>
            <a:r>
              <a:rPr lang="fr-FR" u="none" strike="noStrike" baseline="30000" dirty="0">
                <a:effectLst/>
                <a:latin typeface="GTHaptikMedium" pitchFamily="2" charset="77"/>
                <a:cs typeface="GTHaptikThin" panose="02000505020000020004" pitchFamily="2" charset="77"/>
              </a:rPr>
              <a:t> </a:t>
            </a:r>
            <a:r>
              <a:rPr lang="fr-FR" u="none" strike="noStrike" baseline="30000" dirty="0">
                <a:effectLst/>
                <a:latin typeface="GTHaptikThin" panose="02000505020000020004" pitchFamily="2" charset="77"/>
                <a:cs typeface="GTHaptikThin" panose="02000505020000020004" pitchFamily="2" charset="77"/>
              </a:rPr>
              <a:t>de la FFCAM présentera le projet “Désir”.</a:t>
            </a:r>
          </a:p>
        </p:txBody>
      </p:sp>
    </p:spTree>
    <p:extLst>
      <p:ext uri="{BB962C8B-B14F-4D97-AF65-F5344CB8AC3E}">
        <p14:creationId xmlns:p14="http://schemas.microsoft.com/office/powerpoint/2010/main" val="36766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464212" y="1"/>
            <a:ext cx="8399723" cy="1126550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0" i="0" u="none" strike="noStrike" baseline="30000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UN TOURNANT SOCIETAL ET TERRITORIAL 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5CE8D0B-6363-3D1F-D45B-7B0DB64572CE}"/>
              </a:ext>
            </a:extLst>
          </p:cNvPr>
          <p:cNvSpPr txBox="1"/>
          <p:nvPr/>
        </p:nvSpPr>
        <p:spPr>
          <a:xfrm>
            <a:off x="147057" y="1668520"/>
            <a:ext cx="11716878" cy="4194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fr-FR" sz="2400" b="1" dirty="0">
                <a:solidFill>
                  <a:srgbClr val="000000"/>
                </a:solidFill>
                <a:highlight>
                  <a:srgbClr val="FFFFFF"/>
                </a:highlight>
                <a:ea typeface="Times New Roman" panose="02020603050405020304" pitchFamily="18" charset="0"/>
                <a:cs typeface="Arial" panose="020B0604020202020204" pitchFamily="34" charset="0"/>
              </a:rPr>
              <a:t>Notre société en</a:t>
            </a:r>
            <a:r>
              <a:rPr lang="fr-FR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Arial" panose="020B0604020202020204" pitchFamily="34" charset="0"/>
              </a:rPr>
              <a:t> transition </a:t>
            </a:r>
            <a:r>
              <a:rPr lang="fr-FR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Arial" panose="020B0604020202020204" pitchFamily="34" charset="0"/>
              </a:rPr>
              <a:t>affectent particulièrement le champ récréatif</a:t>
            </a:r>
            <a:r>
              <a:rPr lang="fr-FR" sz="2400" dirty="0">
                <a:effectLst/>
              </a:rPr>
              <a:t> </a:t>
            </a:r>
            <a:endParaRPr lang="fr-FR" sz="2400" dirty="0"/>
          </a:p>
          <a:p>
            <a:pPr marL="17780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fr-FR" sz="2400" dirty="0"/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fr-FR" sz="2400" dirty="0"/>
              <a:t>Multiplication des </a:t>
            </a:r>
            <a:r>
              <a:rPr lang="fr-FR" sz="2400" b="1" dirty="0"/>
              <a:t>vulnérabilité</a:t>
            </a:r>
            <a:r>
              <a:rPr lang="fr-FR" sz="2400" dirty="0"/>
              <a:t>s : socio-culturelles, environnementales, économiques…</a:t>
            </a:r>
          </a:p>
          <a:p>
            <a:pPr marL="17780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fr-FR" sz="2400" dirty="0"/>
          </a:p>
          <a:p>
            <a:pPr marL="635000" indent="-457200" algn="just">
              <a:lnSpc>
                <a:spcPct val="90000"/>
              </a:lnSpc>
              <a:buClr>
                <a:schemeClr val="dk1"/>
              </a:buClr>
              <a:buSzPts val="2800"/>
              <a:buFontTx/>
              <a:buChar char="-"/>
            </a:pPr>
            <a:r>
              <a:rPr lang="fr-FR" sz="2400" b="1" dirty="0"/>
              <a:t>Complexité </a:t>
            </a:r>
            <a:r>
              <a:rPr lang="fr-FR" sz="2400" dirty="0"/>
              <a:t>et i</a:t>
            </a:r>
            <a:r>
              <a:rPr lang="fr-FR" sz="2400" b="1" dirty="0"/>
              <a:t>ncertitude croissante </a:t>
            </a:r>
            <a:r>
              <a:rPr lang="fr-FR" sz="2400" dirty="0"/>
              <a:t>de notre époque, </a:t>
            </a:r>
            <a:r>
              <a:rPr lang="fr-FR" sz="2400" b="1" dirty="0"/>
              <a:t>illisibilité du futur</a:t>
            </a:r>
          </a:p>
          <a:p>
            <a:pPr marL="17780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fr-FR" sz="2400" dirty="0"/>
          </a:p>
          <a:p>
            <a:pPr algn="just"/>
            <a:r>
              <a:rPr lang="fr-FR" alt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r>
              <a:rPr lang="fr-FR" altLang="fr-FR" sz="2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 </a:t>
            </a:r>
            <a:r>
              <a:rPr lang="fr-FR" altLang="fr-FR" sz="2400" b="1" dirty="0">
                <a:ea typeface="ＭＳ Ｐゴシック" charset="-128"/>
                <a:cs typeface="Times New Roman" panose="02020603050405020304" pitchFamily="18" charset="0"/>
              </a:rPr>
              <a:t>Nouvelles représentations </a:t>
            </a:r>
            <a:r>
              <a:rPr lang="fr-FR" altLang="fr-FR" sz="2400" dirty="0">
                <a:ea typeface="ＭＳ Ｐゴシック" charset="-128"/>
                <a:cs typeface="Times New Roman" panose="02020603050405020304" pitchFamily="18" charset="0"/>
              </a:rPr>
              <a:t>des </a:t>
            </a:r>
            <a:r>
              <a:rPr lang="fr-FR" altLang="fr-FR" sz="2400" dirty="0">
                <a:solidFill>
                  <a:schemeClr val="tx1"/>
                </a:solidFill>
                <a:ea typeface="ＭＳ Ｐゴシック" charset="-128"/>
                <a:cs typeface="Times New Roman" panose="02020603050405020304" pitchFamily="18" charset="0"/>
              </a:rPr>
              <a:t>territoires pensés comme </a:t>
            </a:r>
            <a:r>
              <a:rPr lang="fr-FR" altLang="fr-FR" sz="2400" b="1" dirty="0">
                <a:solidFill>
                  <a:schemeClr val="tx1"/>
                </a:solidFill>
                <a:ea typeface="ＭＳ Ｐゴシック" charset="-128"/>
                <a:cs typeface="Times New Roman" panose="02020603050405020304" pitchFamily="18" charset="0"/>
              </a:rPr>
              <a:t>des lieux vivants et habités  </a:t>
            </a:r>
            <a:r>
              <a:rPr lang="fr-FR" altLang="fr-FR" sz="2400" dirty="0">
                <a:solidFill>
                  <a:schemeClr val="tx1"/>
                </a:solidFill>
                <a:ea typeface="ＭＳ Ｐゴシック" charset="-128"/>
                <a:cs typeface="Times New Roman" panose="02020603050405020304" pitchFamily="18" charset="0"/>
              </a:rPr>
              <a:t>et </a:t>
            </a:r>
            <a:r>
              <a:rPr lang="fr-FR" altLang="fr-FR" sz="2400" dirty="0">
                <a:ea typeface="ＭＳ Ｐゴシック" charset="-128"/>
                <a:cs typeface="Times New Roman" panose="02020603050405020304" pitchFamily="18" charset="0"/>
              </a:rPr>
              <a:t>p</a:t>
            </a:r>
            <a:r>
              <a:rPr lang="fr-FR" altLang="fr-FR" sz="2400" dirty="0">
                <a:solidFill>
                  <a:schemeClr val="tx1"/>
                </a:solidFill>
                <a:ea typeface="ＭＳ Ｐゴシック" charset="-128"/>
                <a:cs typeface="Times New Roman" panose="02020603050405020304" pitchFamily="18" charset="0"/>
              </a:rPr>
              <a:t>as seulement comme </a:t>
            </a:r>
            <a:r>
              <a:rPr lang="fr-FR" altLang="fr-FR" sz="2400" b="1" dirty="0">
                <a:solidFill>
                  <a:schemeClr val="tx1"/>
                </a:solidFill>
                <a:ea typeface="ＭＳ Ｐゴシック" charset="-128"/>
                <a:cs typeface="Times New Roman" panose="02020603050405020304" pitchFamily="18" charset="0"/>
              </a:rPr>
              <a:t>des territoires de consommation et de compensation</a:t>
            </a:r>
            <a:endParaRPr lang="fr-FR" altLang="fr-FR" sz="2400" dirty="0">
              <a:solidFill>
                <a:schemeClr val="tx1"/>
              </a:solidFill>
              <a:ea typeface="ＭＳ Ｐゴシック" charset="-128"/>
              <a:cs typeface="Times New Roman" panose="02020603050405020304" pitchFamily="18" charset="0"/>
            </a:endParaRPr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fr-FR" sz="2400" dirty="0"/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fr-FR" sz="2400" dirty="0"/>
              <a:t> </a:t>
            </a:r>
            <a:r>
              <a:rPr lang="fr-FR" sz="2400" b="1" dirty="0"/>
              <a:t>Evolution du rapport à la nature 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340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464212" y="0"/>
            <a:ext cx="8399723" cy="1553847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Les LSN COMME REFERENTS EXISTENTIELS PRIVILEGIÉS</a:t>
            </a:r>
            <a:endParaRPr lang="fr-FR" sz="3200" b="0" i="0" u="none" strike="noStrike" baseline="300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D876D89-DEB0-33E9-B6E5-F59075F1A915}"/>
              </a:ext>
            </a:extLst>
          </p:cNvPr>
          <p:cNvSpPr txBox="1"/>
          <p:nvPr/>
        </p:nvSpPr>
        <p:spPr>
          <a:xfrm>
            <a:off x="0" y="2066278"/>
            <a:ext cx="12191999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fr-FR" sz="2400" dirty="0"/>
              <a:t>Exercent </a:t>
            </a:r>
            <a:r>
              <a:rPr lang="fr-FR" sz="2400" b="1" dirty="0"/>
              <a:t>un puissant tropisme sur la vie  sociale (</a:t>
            </a:r>
            <a:r>
              <a:rPr lang="fr-FR" sz="2400" dirty="0"/>
              <a:t>construction identitaire)</a:t>
            </a:r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fr-FR" sz="2400" dirty="0"/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fr-FR" sz="2400" dirty="0"/>
              <a:t>Participent à la conquête de l’</a:t>
            </a:r>
            <a:r>
              <a:rPr lang="fr-FR" sz="2400" b="1" dirty="0"/>
              <a:t>autonomie et à l’émancipation de chacun</a:t>
            </a:r>
          </a:p>
          <a:p>
            <a:pPr marL="17780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fr-FR" sz="2400" dirty="0"/>
          </a:p>
          <a:p>
            <a:pPr marL="635000" indent="-457200" algn="just">
              <a:lnSpc>
                <a:spcPct val="90000"/>
              </a:lnSpc>
              <a:buClr>
                <a:schemeClr val="dk1"/>
              </a:buClr>
              <a:buSzPts val="2800"/>
              <a:buFontTx/>
              <a:buChar char="-"/>
            </a:pPr>
            <a:r>
              <a:rPr lang="fr-FR" sz="2400" dirty="0"/>
              <a:t>Installent </a:t>
            </a:r>
            <a:r>
              <a:rPr lang="fr-FR" sz="2400" b="1" dirty="0"/>
              <a:t>le corps comme un espace emblématique de mise en scène de soi</a:t>
            </a:r>
          </a:p>
          <a:p>
            <a:pPr marL="177800" algn="just">
              <a:lnSpc>
                <a:spcPct val="90000"/>
              </a:lnSpc>
              <a:buClr>
                <a:schemeClr val="dk1"/>
              </a:buClr>
              <a:buSzPts val="2800"/>
            </a:pPr>
            <a:endParaRPr lang="fr-FR" sz="2400" b="1" dirty="0"/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fr-FR" sz="2400" dirty="0"/>
              <a:t>Privilégient des expériences en </a:t>
            </a:r>
            <a:r>
              <a:rPr lang="fr-FR" sz="2400" b="1" dirty="0"/>
              <a:t>résonnance avec la nature </a:t>
            </a:r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fr-FR" sz="2400" b="1" dirty="0"/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fr-FR" sz="2400" dirty="0"/>
              <a:t>Favorisent </a:t>
            </a:r>
            <a:r>
              <a:rPr lang="fr-FR" sz="2400" b="1" dirty="0"/>
              <a:t>un rapport sensible et responsable </a:t>
            </a:r>
            <a:r>
              <a:rPr lang="fr-FR" sz="2400" dirty="0"/>
              <a:t>avec l’environnement </a:t>
            </a:r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fr-FR" sz="2400" b="1" dirty="0"/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fr-FR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2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189766" y="111950"/>
            <a:ext cx="8855177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LES SLN : UN CHAMP EN RECOMPOSITION</a:t>
            </a:r>
            <a:endParaRPr lang="fr-FR" sz="3200" b="0" i="0" u="none" strike="noStrike" baseline="30000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1377" y="1636495"/>
            <a:ext cx="117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818B1E-90CE-63C3-838A-FA97885ADA95}"/>
              </a:ext>
            </a:extLst>
          </p:cNvPr>
          <p:cNvSpPr txBox="1"/>
          <p:nvPr/>
        </p:nvSpPr>
        <p:spPr>
          <a:xfrm>
            <a:off x="147057" y="1828800"/>
            <a:ext cx="118978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fr-FR" altLang="fr-FR" sz="2400" b="1" dirty="0">
                <a:ea typeface="ＭＳ Ｐゴシック" charset="-128"/>
                <a:cs typeface="Times New Roman" panose="02020603050405020304" pitchFamily="18" charset="0"/>
              </a:rPr>
              <a:t>Un champ d’étude et d’action complexe / </a:t>
            </a:r>
            <a:r>
              <a:rPr lang="fr-FR" altLang="fr-FR" sz="2400" dirty="0">
                <a:ea typeface="ＭＳ Ｐゴシック" charset="-128"/>
                <a:cs typeface="Times New Roman" panose="02020603050405020304" pitchFamily="18" charset="0"/>
              </a:rPr>
              <a:t>nombreuses publications scientifiques </a:t>
            </a:r>
          </a:p>
          <a:p>
            <a:pPr marL="342900" indent="-342900" algn="just">
              <a:buFontTx/>
              <a:buChar char="-"/>
            </a:pPr>
            <a:endParaRPr lang="fr-FR" sz="2400" b="1" dirty="0">
              <a:ea typeface="ＭＳ Ｐゴシック" charset="-128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fr-FR" sz="2400" b="1" dirty="0">
                <a:cs typeface="Times New Roman" panose="02020603050405020304" pitchFamily="18" charset="0"/>
              </a:rPr>
              <a:t>Une dynamique </a:t>
            </a:r>
            <a:r>
              <a:rPr lang="fr-FR" sz="2400" dirty="0">
                <a:cs typeface="Times New Roman" panose="02020603050405020304" pitchFamily="18" charset="0"/>
              </a:rPr>
              <a:t>historico-sociologique</a:t>
            </a:r>
          </a:p>
          <a:p>
            <a:pPr marL="114300" indent="0" algn="just">
              <a:buNone/>
            </a:pPr>
            <a:endParaRPr lang="fr-FR" altLang="fr-FR" sz="2400" dirty="0">
              <a:ea typeface="ＭＳ Ｐゴシック" charset="-128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fr-FR" altLang="fr-FR" sz="2400" dirty="0">
                <a:ea typeface="ＭＳ Ｐゴシック" charset="-128"/>
                <a:cs typeface="Times New Roman" panose="02020603050405020304" pitchFamily="18" charset="0"/>
              </a:rPr>
              <a:t>Une valorisation des territoires </a:t>
            </a:r>
            <a:r>
              <a:rPr lang="fr-FR" altLang="fr-FR" sz="2400" b="1" dirty="0">
                <a:ea typeface="ＭＳ Ｐゴシック" charset="-128"/>
                <a:cs typeface="Times New Roman" panose="02020603050405020304" pitchFamily="18" charset="0"/>
              </a:rPr>
              <a:t>de plus en plus emblématique </a:t>
            </a:r>
          </a:p>
          <a:p>
            <a:pPr algn="just"/>
            <a:endParaRPr lang="fr-FR" altLang="fr-FR" sz="2400" b="1" dirty="0">
              <a:ea typeface="ＭＳ Ｐゴシック" charset="-128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fr-FR" altLang="fr-FR" sz="2400" b="1" dirty="0">
                <a:ea typeface="ＭＳ Ｐゴシック" charset="-128"/>
                <a:cs typeface="Times New Roman" panose="02020603050405020304" pitchFamily="18" charset="0"/>
              </a:rPr>
              <a:t>De multiples enjeux </a:t>
            </a:r>
            <a:r>
              <a:rPr lang="fr-FR" altLang="fr-FR" sz="2400" dirty="0">
                <a:ea typeface="ＭＳ Ｐゴシック" charset="-128"/>
                <a:cs typeface="Times New Roman" panose="02020603050405020304" pitchFamily="18" charset="0"/>
              </a:rPr>
              <a:t>associés</a:t>
            </a:r>
          </a:p>
          <a:p>
            <a:pPr marL="342900" indent="-342900" algn="just">
              <a:buFontTx/>
              <a:buChar char="-"/>
            </a:pPr>
            <a:endParaRPr lang="fr-FR" altLang="fr-FR" sz="2400" b="1" dirty="0">
              <a:ea typeface="ＭＳ Ｐゴシック" charset="-128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fr-FR" altLang="fr-FR" sz="2400" b="1" dirty="0">
                <a:ea typeface="ＭＳ Ｐゴシック" charset="-128"/>
                <a:cs typeface="Times New Roman" panose="02020603050405020304" pitchFamily="18" charset="0"/>
              </a:rPr>
              <a:t>De nouvelles formes de gouvernance </a:t>
            </a:r>
            <a:r>
              <a:rPr lang="fr-FR" altLang="fr-FR" sz="2400" dirty="0">
                <a:ea typeface="ＭＳ Ｐゴシック" charset="-128"/>
                <a:cs typeface="Times New Roman" panose="02020603050405020304" pitchFamily="18" charset="0"/>
              </a:rPr>
              <a:t>en cours </a:t>
            </a:r>
          </a:p>
          <a:p>
            <a:pPr algn="just"/>
            <a:endParaRPr lang="fr-FR" altLang="fr-FR" sz="2400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88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189766" y="111950"/>
            <a:ext cx="8855177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DU PLEIN AIR AUX SLN</a:t>
            </a:r>
            <a:br>
              <a:rPr lang="fr-FR" sz="3200" b="1" dirty="0">
                <a:solidFill>
                  <a:schemeClr val="bg1"/>
                </a:solidFill>
              </a:rPr>
            </a:br>
            <a:r>
              <a:rPr lang="fr-FR" sz="3200" b="1" dirty="0">
                <a:solidFill>
                  <a:schemeClr val="bg1"/>
                </a:solidFill>
              </a:rPr>
              <a:t>DES IMAGINAIRES EN ÉVOLUTION </a:t>
            </a:r>
            <a:endParaRPr lang="fr-FR" sz="3200" b="0" i="0" u="none" strike="noStrike" baseline="300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1377" y="1636495"/>
            <a:ext cx="117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818B1E-90CE-63C3-838A-FA97885ADA95}"/>
              </a:ext>
            </a:extLst>
          </p:cNvPr>
          <p:cNvSpPr txBox="1"/>
          <p:nvPr/>
        </p:nvSpPr>
        <p:spPr>
          <a:xfrm flipH="1">
            <a:off x="7802880" y="2229900"/>
            <a:ext cx="9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1342007-2E76-AA47-0EC5-69797346F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550" y="3206750"/>
            <a:ext cx="342900" cy="444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762415-6A17-9647-D9D4-B2EB6AA6F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50" y="3359150"/>
            <a:ext cx="342900" cy="4445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8559C1-A386-016A-E9E3-E81E9B60CBDC}"/>
              </a:ext>
            </a:extLst>
          </p:cNvPr>
          <p:cNvSpPr txBox="1"/>
          <p:nvPr/>
        </p:nvSpPr>
        <p:spPr>
          <a:xfrm>
            <a:off x="4599385" y="3019647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altLang="fr-FR" sz="1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</a:p>
          <a:p>
            <a:pPr marL="114300" indent="0" algn="just">
              <a:buNone/>
            </a:pPr>
            <a:endParaRPr lang="fr-FR" altLang="fr-FR" sz="1800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CD868A0-F176-EC24-655A-BEF496938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9350" y="3511550"/>
            <a:ext cx="342900" cy="4445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98D4B6D-6E21-484B-B134-D4A6CC72B05B}"/>
              </a:ext>
            </a:extLst>
          </p:cNvPr>
          <p:cNvSpPr txBox="1"/>
          <p:nvPr/>
        </p:nvSpPr>
        <p:spPr>
          <a:xfrm>
            <a:off x="147057" y="2743201"/>
            <a:ext cx="11897886" cy="295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sz="20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</a:p>
          <a:p>
            <a:pPr marL="114300" indent="0" algn="just">
              <a:buNone/>
            </a:pPr>
            <a:endParaRPr lang="fr-FR" altLang="fr-FR" sz="2000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algn="just"/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lvl="0" indent="0" algn="just">
              <a:spcBef>
                <a:spcPts val="0"/>
              </a:spcBef>
              <a:buSzPts val="2800"/>
              <a:buNone/>
            </a:pPr>
            <a:endParaRPr lang="fr-FR" sz="2000" dirty="0"/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fr-FR" sz="2000" dirty="0"/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fr-FR" sz="2000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fr-FR" dirty="0"/>
          </a:p>
          <a:p>
            <a:pPr marL="114300" indent="0" algn="just">
              <a:buNone/>
            </a:pPr>
            <a:r>
              <a:rPr lang="fr-FR" altLang="fr-FR" sz="1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Idéal compensatoire			Idéal performatif		                    Idéal environnemental</a:t>
            </a:r>
          </a:p>
          <a:p>
            <a:pPr marL="114300" indent="0" algn="just">
              <a:buNone/>
            </a:pPr>
            <a:r>
              <a:rPr lang="fr-FR" altLang="fr-FR" sz="1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en lien avec une nature refuge   	en lien avec une nature pour soi   	              en lien avec une nature en soi</a:t>
            </a:r>
          </a:p>
          <a:p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66D1864-962D-5972-1B2B-4E3C83309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363" y="1391335"/>
            <a:ext cx="2491103" cy="332147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681F434-6BA3-37C2-50AA-CA776C920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6485" y="1649962"/>
            <a:ext cx="2153288" cy="300901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1572A86-4ECC-1758-C97D-79C57A4483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9577" y="1649962"/>
            <a:ext cx="2624201" cy="295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8000" y="111950"/>
            <a:ext cx="9144000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DE NOUVEAUX ENJEUX POUR LES SLN</a:t>
            </a:r>
            <a:endParaRPr lang="fr-FR" sz="4000" b="0" i="0" u="none" strike="noStrike" baseline="300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1377" y="1636495"/>
            <a:ext cx="117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818B1E-90CE-63C3-838A-FA97885ADA95}"/>
              </a:ext>
            </a:extLst>
          </p:cNvPr>
          <p:cNvSpPr txBox="1"/>
          <p:nvPr/>
        </p:nvSpPr>
        <p:spPr>
          <a:xfrm>
            <a:off x="-40939" y="1544893"/>
            <a:ext cx="11897886" cy="385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fr-FR" sz="2400" b="1" dirty="0"/>
              <a:t>- </a:t>
            </a:r>
            <a:r>
              <a:rPr lang="fr-FR" sz="2800" b="1" dirty="0"/>
              <a:t>ENJEUX ÉCONOMIQUES </a:t>
            </a:r>
            <a:r>
              <a:rPr lang="fr-FR" sz="2800" dirty="0"/>
              <a:t>(diversification de l’économie touristique, économie redistributive, rééquilibrer les territoires,..</a:t>
            </a:r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fr-FR" sz="2800" dirty="0"/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fr-FR" sz="2800" b="1" dirty="0"/>
              <a:t>ENJEUX ENVIRONNEMENTAUX</a:t>
            </a:r>
            <a:r>
              <a:rPr lang="fr-FR" sz="2800" dirty="0"/>
              <a:t> (préservation des ressources, aménagements et évènements durables, mobilité éco-responsable….)</a:t>
            </a:r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fr-FR" sz="2800" dirty="0"/>
          </a:p>
          <a:p>
            <a:pPr marL="6350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fr-FR" sz="2800" b="1" dirty="0"/>
              <a:t>ENJEUX SOCIO-CULTURELS </a:t>
            </a:r>
            <a:r>
              <a:rPr lang="fr-FR" sz="2800" dirty="0"/>
              <a:t>(maximaliser l’accessibilité de tous les publics, minimiser les conflits d’usage, partager les espaces, favoriser les expériences/nouvelles attentes…)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68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62430" y="0"/>
            <a:ext cx="9144000" cy="1202826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UNE DEMANDE EN AUGMENTATION 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ET EN MUTATION</a:t>
            </a:r>
            <a:endParaRPr lang="fr-FR" sz="3600" b="0" i="0" u="none" strike="noStrike" baseline="30000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1377" y="1636495"/>
            <a:ext cx="117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818B1E-90CE-63C3-838A-FA97885ADA95}"/>
              </a:ext>
            </a:extLst>
          </p:cNvPr>
          <p:cNvSpPr txBox="1"/>
          <p:nvPr/>
        </p:nvSpPr>
        <p:spPr>
          <a:xfrm>
            <a:off x="1" y="1267654"/>
            <a:ext cx="115469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fr-FR" altLang="fr-FR" sz="2400" b="1" dirty="0">
                <a:ea typeface="ＭＳ Ｐゴシック" charset="-128"/>
              </a:rPr>
              <a:t>Massification de la pratique :</a:t>
            </a:r>
            <a:r>
              <a:rPr lang="fr-FR" altLang="fr-FR" sz="2400" dirty="0">
                <a:ea typeface="ＭＳ Ｐゴシック" charset="-128"/>
              </a:rPr>
              <a:t> élargissement de la base sociale de recrutement  et apparition de publics ne possédant pas les codes</a:t>
            </a:r>
          </a:p>
          <a:p>
            <a:pPr algn="just"/>
            <a:endParaRPr lang="fr-FR" altLang="fr-FR" sz="2400" b="1" dirty="0">
              <a:ea typeface="ＭＳ Ｐゴシック" charset="-128"/>
            </a:endParaRPr>
          </a:p>
          <a:p>
            <a:pPr marL="342900" indent="-342900" algn="just">
              <a:buFontTx/>
              <a:buChar char="-"/>
            </a:pPr>
            <a:r>
              <a:rPr lang="fr-FR" altLang="fr-FR" sz="2400" b="1" dirty="0">
                <a:ea typeface="ＭＳ Ｐゴシック" charset="-128"/>
              </a:rPr>
              <a:t>Usages récréatifs pluriels : </a:t>
            </a:r>
            <a:r>
              <a:rPr lang="fr-FR" altLang="fr-FR" sz="2400" dirty="0">
                <a:ea typeface="ＭＳ Ｐゴシック" charset="-128"/>
              </a:rPr>
              <a:t>hybridation  des  modes d’engagement et d’organisation</a:t>
            </a:r>
          </a:p>
          <a:p>
            <a:pPr marL="342900" indent="-342900" algn="just">
              <a:buFontTx/>
              <a:buChar char="-"/>
            </a:pPr>
            <a:endParaRPr lang="fr-FR" altLang="fr-FR" sz="2400" dirty="0">
              <a:ea typeface="ＭＳ Ｐゴシック" charset="-128"/>
            </a:endParaRPr>
          </a:p>
          <a:p>
            <a:pPr marL="342900" indent="-342900" algn="just">
              <a:buFontTx/>
              <a:buChar char="-"/>
            </a:pPr>
            <a:r>
              <a:rPr lang="fr-FR" altLang="fr-FR" sz="2400" b="1" dirty="0">
                <a:ea typeface="ＭＳ Ｐゴシック" charset="-128"/>
              </a:rPr>
              <a:t>Demande d’accessibilité </a:t>
            </a:r>
            <a:r>
              <a:rPr lang="fr-FR" altLang="fr-FR" sz="2400" dirty="0">
                <a:ea typeface="ＭＳ Ｐゴシック" charset="-128"/>
              </a:rPr>
              <a:t>+ grande</a:t>
            </a:r>
            <a:endParaRPr lang="fr-FR" altLang="fr-FR" sz="2400" dirty="0">
              <a:ea typeface="ＭＳ Ｐゴシック" charset="-128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fr-FR" altLang="fr-FR" sz="2400" dirty="0">
              <a:ea typeface="ＭＳ Ｐゴシック" charset="-128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fr-FR" altLang="fr-FR" sz="2400" b="1" dirty="0">
                <a:ea typeface="ＭＳ Ｐゴシック" charset="-128"/>
                <a:cs typeface="Times New Roman" panose="02020603050405020304" pitchFamily="18" charset="0"/>
              </a:rPr>
              <a:t>Aspirations hétérogènes </a:t>
            </a:r>
            <a:r>
              <a:rPr lang="fr-FR" altLang="fr-FR" sz="2400" dirty="0">
                <a:ea typeface="ＭＳ Ｐゴシック" charset="-128"/>
                <a:cs typeface="Times New Roman" panose="02020603050405020304" pitchFamily="18" charset="0"/>
              </a:rPr>
              <a:t>des individus et </a:t>
            </a:r>
            <a:r>
              <a:rPr lang="fr-FR" altLang="fr-FR" sz="2400" b="1" dirty="0">
                <a:ea typeface="ＭＳ Ｐゴシック" charset="-128"/>
                <a:cs typeface="Times New Roman" panose="02020603050405020304" pitchFamily="18" charset="0"/>
              </a:rPr>
              <a:t>recherche d’expériences multiples</a:t>
            </a:r>
            <a:endParaRPr lang="fr-FR" altLang="fr-FR" sz="2400" dirty="0">
              <a:ea typeface="ＭＳ Ｐゴシック" charset="-128"/>
              <a:cs typeface="Times New Roman" panose="02020603050405020304" pitchFamily="18" charset="0"/>
            </a:endParaRPr>
          </a:p>
          <a:p>
            <a:pPr algn="just"/>
            <a:endParaRPr lang="fr-FR" altLang="fr-FR" sz="2400" b="1" dirty="0">
              <a:ea typeface="ＭＳ Ｐゴシック" charset="-128"/>
            </a:endParaRPr>
          </a:p>
          <a:p>
            <a:pPr marL="457200" indent="-342900" algn="just">
              <a:buFontTx/>
              <a:buChar char="-"/>
            </a:pPr>
            <a:r>
              <a:rPr lang="fr-FR" altLang="fr-FR" sz="2400" b="1" dirty="0">
                <a:ea typeface="ＭＳ Ｐゴシック" charset="-128"/>
                <a:cs typeface="Times New Roman" panose="02020603050405020304" pitchFamily="18" charset="0"/>
              </a:rPr>
              <a:t>Cohabitation </a:t>
            </a:r>
            <a:r>
              <a:rPr lang="fr-FR" altLang="fr-FR" sz="2400" dirty="0">
                <a:ea typeface="ＭＳ Ｐゴシック" charset="-128"/>
                <a:cs typeface="Times New Roman" panose="02020603050405020304" pitchFamily="18" charset="0"/>
              </a:rPr>
              <a:t>d’une logique de consommation/immersion et d’écologisation/technologisation </a:t>
            </a:r>
          </a:p>
          <a:p>
            <a:pPr marL="457200" indent="-342900" algn="just">
              <a:buFontTx/>
              <a:buChar char="-"/>
            </a:pPr>
            <a:endParaRPr lang="fr-FR" altLang="fr-FR" sz="2000" b="1" dirty="0">
              <a:ea typeface="ＭＳ Ｐゴシック" charset="-128"/>
              <a:cs typeface="Times New Roman" panose="02020603050405020304" pitchFamily="18" charset="0"/>
            </a:endParaRPr>
          </a:p>
          <a:p>
            <a:pPr marL="114300" algn="just"/>
            <a:r>
              <a:rPr lang="fr-FR" altLang="fr-FR" sz="2000" b="1" dirty="0">
                <a:ea typeface="ＭＳ Ｐゴシック" charset="-128"/>
                <a:cs typeface="Times New Roman" panose="02020603050405020304" pitchFamily="18" charset="0"/>
              </a:rPr>
              <a:t>		</a:t>
            </a:r>
            <a:endParaRPr lang="fr-FR" altLang="fr-FR" sz="2000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altLang="fr-FR" sz="2400" b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2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D3DB855-5FC5-CC2B-806E-08F521781D96}"/>
              </a:ext>
            </a:extLst>
          </p:cNvPr>
          <p:cNvSpPr/>
          <p:nvPr/>
        </p:nvSpPr>
        <p:spPr>
          <a:xfrm>
            <a:off x="3047999" y="195417"/>
            <a:ext cx="9144000" cy="1292852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LSN ET QUETE IDENTITAIRE</a:t>
            </a:r>
            <a:endParaRPr lang="fr-FR" sz="3600" b="0" i="0" u="none" strike="noStrike" baseline="30000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8" b="2243"/>
          <a:stretch/>
        </p:blipFill>
        <p:spPr>
          <a:xfrm>
            <a:off x="3688885" y="5256512"/>
            <a:ext cx="4858645" cy="1171883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52758" r="935" b="2274"/>
          <a:stretch/>
        </p:blipFill>
        <p:spPr>
          <a:xfrm flipH="1">
            <a:off x="8274255" y="5212543"/>
            <a:ext cx="3917744" cy="1202826"/>
          </a:xfrm>
          <a:prstGeom prst="rect">
            <a:avLst/>
          </a:prstGeom>
        </p:spPr>
      </p:pic>
      <p:pic>
        <p:nvPicPr>
          <p:cNvPr id="2" name="Image 1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F349169-AD05-EC5E-47B4-9144468D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7" y="116193"/>
            <a:ext cx="2654742" cy="791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12" y="6415369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3264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3030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148526" y="6519196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9116659" y="648019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pic>
        <p:nvPicPr>
          <p:cNvPr id="49" name="Image 4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BF3E337-2B96-ED22-C686-0D3ACF7D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3" t="54878" r="-2982" b="5707"/>
          <a:stretch/>
        </p:blipFill>
        <p:spPr>
          <a:xfrm>
            <a:off x="0" y="5327309"/>
            <a:ext cx="2652762" cy="1077214"/>
          </a:xfrm>
          <a:prstGeom prst="rect">
            <a:avLst/>
          </a:prstGeom>
        </p:spPr>
      </p:pic>
      <p:pic>
        <p:nvPicPr>
          <p:cNvPr id="50" name="Image 4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88A080-F6C1-B00C-9D9F-034FA513B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52758" r="934" b="4001"/>
          <a:stretch/>
        </p:blipFill>
        <p:spPr>
          <a:xfrm flipH="1">
            <a:off x="2258746" y="5244661"/>
            <a:ext cx="2748557" cy="1156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C583AB-D759-4CDD-3E8D-1A30C078F145}"/>
              </a:ext>
            </a:extLst>
          </p:cNvPr>
          <p:cNvSpPr txBox="1"/>
          <p:nvPr/>
        </p:nvSpPr>
        <p:spPr>
          <a:xfrm>
            <a:off x="441377" y="1636495"/>
            <a:ext cx="117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 </a:t>
            </a:r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3904C76-2A47-7B2D-4422-E8F45495E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595" y="1570917"/>
            <a:ext cx="7789659" cy="44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B65BD4D29B3A44A57F182B8D42E52B" ma:contentTypeVersion="12" ma:contentTypeDescription="Crée un document." ma:contentTypeScope="" ma:versionID="5f1d5142903e027409d77331396d3dc3">
  <xsd:schema xmlns:xsd="http://www.w3.org/2001/XMLSchema" xmlns:xs="http://www.w3.org/2001/XMLSchema" xmlns:p="http://schemas.microsoft.com/office/2006/metadata/properties" xmlns:ns2="ccd03574-2da6-4892-9b2d-26cede159ffa" targetNamespace="http://schemas.microsoft.com/office/2006/metadata/properties" ma:root="true" ma:fieldsID="f96e850aa8f5e115d1981b5445c30018" ns2:_="">
    <xsd:import namespace="ccd03574-2da6-4892-9b2d-26cede159ff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03574-2da6-4892-9b2d-26cede159ff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47f25483-d6aa-42ea-a6e2-d6c2c67eb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314AC5-EE24-43A9-954D-1D418DEE18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AB0812-D77D-4722-8678-D76F9021AB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d03574-2da6-4892-9b2d-26cede159f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5784</TotalTime>
  <Words>1493</Words>
  <Application>Microsoft Macintosh PowerPoint</Application>
  <PresentationFormat>Grand écran</PresentationFormat>
  <Paragraphs>260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2" baseType="lpstr">
      <vt:lpstr>ＭＳ Ｐゴシック</vt:lpstr>
      <vt:lpstr>Aptos</vt:lpstr>
      <vt:lpstr>Aptos Display</vt:lpstr>
      <vt:lpstr>Arial</vt:lpstr>
      <vt:lpstr>GT Haptik</vt:lpstr>
      <vt:lpstr>GTHaptikMedium</vt:lpstr>
      <vt:lpstr>GTHaptikMedium-Oblique</vt:lpstr>
      <vt:lpstr>GTHaptikThin</vt:lpstr>
      <vt:lpstr>Raleway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Pauline Hernot</dc:creator>
  <cp:lastModifiedBy>Olivier BESSY</cp:lastModifiedBy>
  <cp:revision>42</cp:revision>
  <cp:lastPrinted>2024-09-10T14:09:52Z</cp:lastPrinted>
  <dcterms:created xsi:type="dcterms:W3CDTF">2024-05-30T09:17:50Z</dcterms:created>
  <dcterms:modified xsi:type="dcterms:W3CDTF">2024-09-19T07:15:38Z</dcterms:modified>
</cp:coreProperties>
</file>