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media/image31.jpg" ContentType="image/jpg"/>
  <Override PartName="/ppt/media/image32.jpg" ContentType="image/jpg"/>
  <Override PartName="/ppt/media/image41.jpg" ContentType="image/jpg"/>
  <Override PartName="/ppt/media/image48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5"/>
  </p:notesMasterIdLst>
  <p:sldIdLst>
    <p:sldId id="256" r:id="rId4"/>
    <p:sldId id="267" r:id="rId5"/>
    <p:sldId id="268" r:id="rId6"/>
    <p:sldId id="2320" r:id="rId7"/>
    <p:sldId id="2322" r:id="rId8"/>
    <p:sldId id="2324" r:id="rId9"/>
    <p:sldId id="285" r:id="rId10"/>
    <p:sldId id="260" r:id="rId11"/>
    <p:sldId id="733" r:id="rId12"/>
    <p:sldId id="3263" r:id="rId13"/>
    <p:sldId id="277" r:id="rId14"/>
    <p:sldId id="2055" r:id="rId15"/>
    <p:sldId id="3264" r:id="rId16"/>
    <p:sldId id="266" r:id="rId17"/>
    <p:sldId id="3272" r:id="rId18"/>
    <p:sldId id="3273" r:id="rId19"/>
    <p:sldId id="3274" r:id="rId20"/>
    <p:sldId id="2183" r:id="rId21"/>
    <p:sldId id="2299" r:id="rId22"/>
    <p:sldId id="2232" r:id="rId23"/>
    <p:sldId id="2278" r:id="rId24"/>
    <p:sldId id="2309" r:id="rId25"/>
    <p:sldId id="2311" r:id="rId26"/>
    <p:sldId id="2295" r:id="rId27"/>
    <p:sldId id="2313" r:id="rId28"/>
    <p:sldId id="2314" r:id="rId29"/>
    <p:sldId id="2315" r:id="rId30"/>
    <p:sldId id="2316" r:id="rId31"/>
    <p:sldId id="2317" r:id="rId32"/>
    <p:sldId id="2318" r:id="rId33"/>
    <p:sldId id="2319" r:id="rId34"/>
  </p:sldIdLst>
  <p:sldSz cx="12192000" cy="6858000"/>
  <p:notesSz cx="6797675" cy="98726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2C1B"/>
    <a:srgbClr val="E2F6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C9CCCA-9F64-48F8-B250-44DC0618388D}" v="4" dt="2024-09-06T13:47:40.538"/>
    <p1510:client id="{EB461A7D-8DAA-41B5-BF18-A90B9EA198A6}" v="20" dt="2024-09-06T13:40:32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94"/>
  </p:normalViewPr>
  <p:slideViewPr>
    <p:cSldViewPr snapToGrid="0">
      <p:cViewPr varScale="1">
        <p:scale>
          <a:sx n="94" d="100"/>
          <a:sy n="94" d="100"/>
        </p:scale>
        <p:origin x="84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C32B05-62EA-407A-B21C-2310C7945705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2D71409-67F9-455C-8C6D-716D284AAA6B}">
      <dgm:prSet phldrT="[Text]" custT="1"/>
      <dgm:spPr/>
      <dgm:t>
        <a:bodyPr/>
        <a:lstStyle/>
        <a:p>
          <a:pPr algn="ctr"/>
          <a:r>
            <a:rPr lang="fr-FR" sz="1400" b="1" noProof="0" dirty="0"/>
            <a:t>Optimiser la dépense collective</a:t>
          </a:r>
          <a:endParaRPr lang="fr-FR" sz="1200" noProof="0" dirty="0"/>
        </a:p>
      </dgm:t>
    </dgm:pt>
    <dgm:pt modelId="{51680ED1-AF6E-4B28-AE94-92B0EFB0DF7D}" type="parTrans" cxnId="{2AA9C11F-1F1D-428E-801A-47EAA766C99D}">
      <dgm:prSet/>
      <dgm:spPr/>
      <dgm:t>
        <a:bodyPr/>
        <a:lstStyle/>
        <a:p>
          <a:endParaRPr lang="en-US"/>
        </a:p>
      </dgm:t>
    </dgm:pt>
    <dgm:pt modelId="{478B7D3C-9FB4-4BC6-90AC-49960560DECD}" type="sibTrans" cxnId="{2AA9C11F-1F1D-428E-801A-47EAA766C99D}">
      <dgm:prSet/>
      <dgm:spPr/>
      <dgm:t>
        <a:bodyPr/>
        <a:lstStyle/>
        <a:p>
          <a:endParaRPr lang="en-US"/>
        </a:p>
      </dgm:t>
    </dgm:pt>
    <dgm:pt modelId="{F66099B6-DBBD-4AB0-82D2-877B80F846F7}">
      <dgm:prSet phldrT="[Text]" custT="1"/>
      <dgm:spPr/>
      <dgm:t>
        <a:bodyPr/>
        <a:lstStyle/>
        <a:p>
          <a:pPr algn="ctr"/>
          <a:r>
            <a:rPr lang="fr-FR" sz="1400" b="1" noProof="0" dirty="0"/>
            <a:t>S’assurer de la conformité et de la sécurité des données</a:t>
          </a:r>
        </a:p>
        <a:p>
          <a:pPr algn="l"/>
          <a:r>
            <a:rPr lang="fr-FR" sz="1200" noProof="0" dirty="0"/>
            <a:t>Converger des ressources informatiques et télécoms des EPCI.</a:t>
          </a:r>
        </a:p>
      </dgm:t>
    </dgm:pt>
    <dgm:pt modelId="{B09C8BFB-F41C-4AC4-AB94-F216E3081C2D}" type="parTrans" cxnId="{B4F3EA32-CE64-4A92-9BAE-BC57E5392B05}">
      <dgm:prSet/>
      <dgm:spPr/>
      <dgm:t>
        <a:bodyPr/>
        <a:lstStyle/>
        <a:p>
          <a:endParaRPr lang="en-US"/>
        </a:p>
      </dgm:t>
    </dgm:pt>
    <dgm:pt modelId="{BC531B32-9B0E-482E-BF91-65C61F17168D}" type="sibTrans" cxnId="{B4F3EA32-CE64-4A92-9BAE-BC57E5392B05}">
      <dgm:prSet/>
      <dgm:spPr/>
      <dgm:t>
        <a:bodyPr/>
        <a:lstStyle/>
        <a:p>
          <a:endParaRPr lang="en-US"/>
        </a:p>
      </dgm:t>
    </dgm:pt>
    <dgm:pt modelId="{EE62A4F6-4AC4-435B-990E-81A71CE8CAC7}">
      <dgm:prSet phldrT="[Text]" custT="1"/>
      <dgm:spPr/>
      <dgm:t>
        <a:bodyPr/>
        <a:lstStyle/>
        <a:p>
          <a:pPr algn="ctr"/>
          <a:r>
            <a:rPr lang="fr-FR" sz="1400" b="1" noProof="0" dirty="0"/>
            <a:t>Accélérer la modernisation et la performance des services aux usagers</a:t>
          </a:r>
          <a:endParaRPr lang="fr-FR" sz="1200" noProof="0" dirty="0"/>
        </a:p>
      </dgm:t>
    </dgm:pt>
    <dgm:pt modelId="{F287B947-7343-4FA2-B288-B23A59FFAE31}" type="parTrans" cxnId="{3A2CECA6-0C5B-46BB-B7C6-7D37E9D210BD}">
      <dgm:prSet/>
      <dgm:spPr/>
      <dgm:t>
        <a:bodyPr/>
        <a:lstStyle/>
        <a:p>
          <a:endParaRPr lang="en-US"/>
        </a:p>
      </dgm:t>
    </dgm:pt>
    <dgm:pt modelId="{389F9A93-0231-4877-8C41-5D5B8DD7AAC0}" type="sibTrans" cxnId="{3A2CECA6-0C5B-46BB-B7C6-7D37E9D210BD}">
      <dgm:prSet/>
      <dgm:spPr/>
      <dgm:t>
        <a:bodyPr/>
        <a:lstStyle/>
        <a:p>
          <a:endParaRPr lang="en-US"/>
        </a:p>
      </dgm:t>
    </dgm:pt>
    <dgm:pt modelId="{2A22E84C-3AA3-4E9C-AE5F-9C2FB0D7FB11}">
      <dgm:prSet phldrT="[Text]" custT="1"/>
      <dgm:spPr/>
      <dgm:t>
        <a:bodyPr/>
        <a:lstStyle/>
        <a:p>
          <a:pPr algn="ctr"/>
          <a:r>
            <a:rPr lang="fr-FR" sz="1400" b="1" noProof="0" dirty="0"/>
            <a:t>Coordonner et piloter la transition numérique</a:t>
          </a:r>
          <a:endParaRPr lang="fr-FR" sz="1200" noProof="0" dirty="0"/>
        </a:p>
      </dgm:t>
    </dgm:pt>
    <dgm:pt modelId="{6C025E55-DF42-4C5D-AFD5-6015FA053D46}" type="parTrans" cxnId="{BEB859E7-C343-408E-86A1-667C27EE5761}">
      <dgm:prSet/>
      <dgm:spPr/>
      <dgm:t>
        <a:bodyPr/>
        <a:lstStyle/>
        <a:p>
          <a:endParaRPr lang="en-US"/>
        </a:p>
      </dgm:t>
    </dgm:pt>
    <dgm:pt modelId="{744EA591-F199-49C2-B63A-82709D96C729}" type="sibTrans" cxnId="{BEB859E7-C343-408E-86A1-667C27EE5761}">
      <dgm:prSet/>
      <dgm:spPr/>
      <dgm:t>
        <a:bodyPr/>
        <a:lstStyle/>
        <a:p>
          <a:endParaRPr lang="en-US"/>
        </a:p>
      </dgm:t>
    </dgm:pt>
    <dgm:pt modelId="{36045517-CEA4-4BE3-B836-C2B6BFE5649B}">
      <dgm:prSet phldrT="[Text]" custT="1"/>
      <dgm:spPr/>
      <dgm:t>
        <a:bodyPr/>
        <a:lstStyle/>
        <a:p>
          <a:pPr algn="ctr"/>
          <a:r>
            <a:rPr lang="fr-FR" sz="1400" b="1" noProof="0" dirty="0"/>
            <a:t>Créer un territoire numérique et inclusif au service du citoyen</a:t>
          </a:r>
          <a:endParaRPr lang="fr-FR" sz="1200" noProof="0" dirty="0"/>
        </a:p>
      </dgm:t>
    </dgm:pt>
    <dgm:pt modelId="{6231A36F-9B04-4B4A-917A-7E163AFFC956}" type="parTrans" cxnId="{4019353B-443B-4DED-AA6C-3C60E18414C7}">
      <dgm:prSet/>
      <dgm:spPr/>
      <dgm:t>
        <a:bodyPr/>
        <a:lstStyle/>
        <a:p>
          <a:endParaRPr lang="en-US"/>
        </a:p>
      </dgm:t>
    </dgm:pt>
    <dgm:pt modelId="{BFF3C5ED-87D0-4709-A3B8-A7BF0668006A}" type="sibTrans" cxnId="{4019353B-443B-4DED-AA6C-3C60E18414C7}">
      <dgm:prSet/>
      <dgm:spPr/>
      <dgm:t>
        <a:bodyPr/>
        <a:lstStyle/>
        <a:p>
          <a:endParaRPr lang="en-US"/>
        </a:p>
      </dgm:t>
    </dgm:pt>
    <dgm:pt modelId="{F64D9B44-8949-42CE-A3F5-920CF85E6D38}">
      <dgm:prSet phldrT="[Text]" custT="1"/>
      <dgm:spPr/>
      <dgm:t>
        <a:bodyPr/>
        <a:lstStyle/>
        <a:p>
          <a:pPr algn="just"/>
          <a:r>
            <a:rPr lang="fr-FR" sz="1200" noProof="0" dirty="0"/>
            <a:t>Les collectivités deviennent un acteur majeur dans le domaine de la transition numérique.</a:t>
          </a:r>
        </a:p>
      </dgm:t>
    </dgm:pt>
    <dgm:pt modelId="{81AB81A4-D793-40B9-964C-9DA3AF17B95D}" type="parTrans" cxnId="{F091E13E-CC91-4760-8919-F8E7FA115B30}">
      <dgm:prSet/>
      <dgm:spPr/>
      <dgm:t>
        <a:bodyPr/>
        <a:lstStyle/>
        <a:p>
          <a:endParaRPr lang="en-US"/>
        </a:p>
      </dgm:t>
    </dgm:pt>
    <dgm:pt modelId="{ECDC803C-5DBD-4EEE-A68A-AC8585F1A4EB}" type="sibTrans" cxnId="{F091E13E-CC91-4760-8919-F8E7FA115B30}">
      <dgm:prSet/>
      <dgm:spPr/>
      <dgm:t>
        <a:bodyPr/>
        <a:lstStyle/>
        <a:p>
          <a:endParaRPr lang="en-US"/>
        </a:p>
      </dgm:t>
    </dgm:pt>
    <dgm:pt modelId="{AB6537DD-8E09-49BE-8B0A-794FD1FD5FBF}">
      <dgm:prSet custT="1"/>
      <dgm:spPr/>
      <dgm:t>
        <a:bodyPr/>
        <a:lstStyle/>
        <a:p>
          <a:pPr algn="just"/>
          <a:r>
            <a:rPr lang="fr-FR" sz="1200" noProof="0" dirty="0"/>
            <a:t>Minimiser la responsabilité des EPCI sur le socle de la conformité réglementaire.</a:t>
          </a:r>
        </a:p>
      </dgm:t>
    </dgm:pt>
    <dgm:pt modelId="{F535A254-BDBB-4ED0-AFCC-C1DE6C831244}" type="sibTrans" cxnId="{1CC17BA2-8CD1-4215-BB37-3A561EB536F4}">
      <dgm:prSet/>
      <dgm:spPr/>
      <dgm:t>
        <a:bodyPr/>
        <a:lstStyle/>
        <a:p>
          <a:endParaRPr lang="fr-FR"/>
        </a:p>
      </dgm:t>
    </dgm:pt>
    <dgm:pt modelId="{0E8013E6-A8CD-4780-B783-85F02290F196}" type="parTrans" cxnId="{1CC17BA2-8CD1-4215-BB37-3A561EB536F4}">
      <dgm:prSet/>
      <dgm:spPr/>
      <dgm:t>
        <a:bodyPr/>
        <a:lstStyle/>
        <a:p>
          <a:endParaRPr lang="fr-FR"/>
        </a:p>
      </dgm:t>
    </dgm:pt>
    <dgm:pt modelId="{40E101E3-419D-4CDB-9B03-D02D1B0B594D}">
      <dgm:prSet phldrT="[Text]" custT="1"/>
      <dgm:spPr/>
      <dgm:t>
        <a:bodyPr/>
        <a:lstStyle/>
        <a:p>
          <a:pPr algn="l"/>
          <a:endParaRPr lang="fr-FR" sz="1200" noProof="0" dirty="0"/>
        </a:p>
      </dgm:t>
    </dgm:pt>
    <dgm:pt modelId="{3F6EA895-B782-467B-9B45-B0BD7804AE89}" type="parTrans" cxnId="{A98404A6-E30A-4AB6-946C-E3DFB775C37A}">
      <dgm:prSet/>
      <dgm:spPr/>
      <dgm:t>
        <a:bodyPr/>
        <a:lstStyle/>
        <a:p>
          <a:endParaRPr lang="fr-FR"/>
        </a:p>
      </dgm:t>
    </dgm:pt>
    <dgm:pt modelId="{C5263D5A-3FFE-43BD-90E2-BC2722578050}" type="sibTrans" cxnId="{A98404A6-E30A-4AB6-946C-E3DFB775C37A}">
      <dgm:prSet/>
      <dgm:spPr/>
      <dgm:t>
        <a:bodyPr/>
        <a:lstStyle/>
        <a:p>
          <a:endParaRPr lang="fr-FR"/>
        </a:p>
      </dgm:t>
    </dgm:pt>
    <dgm:pt modelId="{3C594CAE-8A43-47A3-880F-CA716DA45A1C}">
      <dgm:prSet phldrT="[Text]" custT="1"/>
      <dgm:spPr/>
      <dgm:t>
        <a:bodyPr/>
        <a:lstStyle/>
        <a:p>
          <a:pPr algn="just"/>
          <a:r>
            <a:rPr lang="fr-FR" sz="1200" noProof="0" dirty="0"/>
            <a:t>Mise en œuvre d’un catalogue de services unifié et simplifié.</a:t>
          </a:r>
        </a:p>
      </dgm:t>
    </dgm:pt>
    <dgm:pt modelId="{970B9157-E87D-4F7E-86C3-A231AE64F902}" type="parTrans" cxnId="{5DF6E9F3-66BB-4924-9824-0DB0FD93CFBD}">
      <dgm:prSet/>
      <dgm:spPr/>
      <dgm:t>
        <a:bodyPr/>
        <a:lstStyle/>
        <a:p>
          <a:endParaRPr lang="fr-FR"/>
        </a:p>
      </dgm:t>
    </dgm:pt>
    <dgm:pt modelId="{F4F10AFC-5198-466C-ACB4-3B3A33307630}" type="sibTrans" cxnId="{5DF6E9F3-66BB-4924-9824-0DB0FD93CFBD}">
      <dgm:prSet/>
      <dgm:spPr/>
      <dgm:t>
        <a:bodyPr/>
        <a:lstStyle/>
        <a:p>
          <a:endParaRPr lang="fr-FR"/>
        </a:p>
      </dgm:t>
    </dgm:pt>
    <dgm:pt modelId="{19E4E1E1-D8A2-4EAC-B56A-85C7F453CE3A}">
      <dgm:prSet phldrT="[Text]" custT="1"/>
      <dgm:spPr/>
      <dgm:t>
        <a:bodyPr/>
        <a:lstStyle/>
        <a:p>
          <a:pPr algn="just"/>
          <a:r>
            <a:rPr lang="fr-FR" sz="1200" noProof="0" dirty="0"/>
            <a:t>Réduire les coûts de fonctionnement.</a:t>
          </a:r>
        </a:p>
      </dgm:t>
    </dgm:pt>
    <dgm:pt modelId="{2F99BB1E-C8B8-4A9F-9BE8-27DFCC05234A}" type="parTrans" cxnId="{B16A5221-EB02-404E-99B7-AE218F512DC6}">
      <dgm:prSet/>
      <dgm:spPr/>
      <dgm:t>
        <a:bodyPr/>
        <a:lstStyle/>
        <a:p>
          <a:endParaRPr lang="fr-FR"/>
        </a:p>
      </dgm:t>
    </dgm:pt>
    <dgm:pt modelId="{3B14F681-7401-46EA-A5E8-B2E354300C67}" type="sibTrans" cxnId="{B16A5221-EB02-404E-99B7-AE218F512DC6}">
      <dgm:prSet/>
      <dgm:spPr/>
      <dgm:t>
        <a:bodyPr/>
        <a:lstStyle/>
        <a:p>
          <a:endParaRPr lang="fr-FR"/>
        </a:p>
      </dgm:t>
    </dgm:pt>
    <dgm:pt modelId="{F0A31372-D43D-4D50-A138-E57BA37E1A6E}">
      <dgm:prSet phldrT="[Text]" custT="1"/>
      <dgm:spPr/>
      <dgm:t>
        <a:bodyPr/>
        <a:lstStyle/>
        <a:p>
          <a:pPr algn="just"/>
          <a:r>
            <a:rPr lang="fr-FR" sz="1200" noProof="0" dirty="0"/>
            <a:t>S’inscrire dans la « politique de la donnée » avec une meilleure circulation et valorisation de la donnée.</a:t>
          </a:r>
        </a:p>
      </dgm:t>
    </dgm:pt>
    <dgm:pt modelId="{1B03E13E-CD09-4275-89D4-829862FFD0AA}" type="parTrans" cxnId="{4851FCA8-ACE8-4E11-B5CE-F0947434ADBD}">
      <dgm:prSet/>
      <dgm:spPr/>
      <dgm:t>
        <a:bodyPr/>
        <a:lstStyle/>
        <a:p>
          <a:endParaRPr lang="fr-FR"/>
        </a:p>
      </dgm:t>
    </dgm:pt>
    <dgm:pt modelId="{FB0860EA-024F-459E-94E7-1E76076D6FA2}" type="sibTrans" cxnId="{4851FCA8-ACE8-4E11-B5CE-F0947434ADBD}">
      <dgm:prSet/>
      <dgm:spPr/>
      <dgm:t>
        <a:bodyPr/>
        <a:lstStyle/>
        <a:p>
          <a:endParaRPr lang="fr-FR"/>
        </a:p>
      </dgm:t>
    </dgm:pt>
    <dgm:pt modelId="{B1970BE2-F159-4B5F-B9DD-E556E959653F}">
      <dgm:prSet custT="1"/>
      <dgm:spPr/>
      <dgm:t>
        <a:bodyPr/>
        <a:lstStyle/>
        <a:p>
          <a:pPr algn="just"/>
          <a:r>
            <a:rPr lang="fr-FR" sz="1200" noProof="0" dirty="0"/>
            <a:t>Harmoniser du traitement des données et de leurs confidentialités</a:t>
          </a:r>
        </a:p>
      </dgm:t>
    </dgm:pt>
    <dgm:pt modelId="{2AAD9300-4560-4486-ABD2-7D2896ACB45E}" type="parTrans" cxnId="{93A47E83-BBBB-42D1-873C-711586A10F63}">
      <dgm:prSet/>
      <dgm:spPr/>
      <dgm:t>
        <a:bodyPr/>
        <a:lstStyle/>
        <a:p>
          <a:endParaRPr lang="fr-FR"/>
        </a:p>
      </dgm:t>
    </dgm:pt>
    <dgm:pt modelId="{CBBF9690-6122-4A2B-A624-E66370298CAF}" type="sibTrans" cxnId="{93A47E83-BBBB-42D1-873C-711586A10F63}">
      <dgm:prSet/>
      <dgm:spPr/>
      <dgm:t>
        <a:bodyPr/>
        <a:lstStyle/>
        <a:p>
          <a:endParaRPr lang="fr-FR"/>
        </a:p>
      </dgm:t>
    </dgm:pt>
    <dgm:pt modelId="{FFE34E48-4853-498A-AA0E-A31035190788}">
      <dgm:prSet phldrT="[Text]" custT="1"/>
      <dgm:spPr/>
      <dgm:t>
        <a:bodyPr/>
        <a:lstStyle/>
        <a:p>
          <a:pPr algn="just"/>
          <a:r>
            <a:rPr lang="fr-FR" sz="1200" noProof="0" dirty="0"/>
            <a:t>Proposer une meilleure accessibilité des services.</a:t>
          </a:r>
        </a:p>
      </dgm:t>
    </dgm:pt>
    <dgm:pt modelId="{17058E53-0DBE-47D7-97DE-DD7EB90339DF}" type="parTrans" cxnId="{DAE9DD69-642F-4473-A359-3F1A872F59CA}">
      <dgm:prSet/>
      <dgm:spPr/>
      <dgm:t>
        <a:bodyPr/>
        <a:lstStyle/>
        <a:p>
          <a:endParaRPr lang="fr-FR"/>
        </a:p>
      </dgm:t>
    </dgm:pt>
    <dgm:pt modelId="{3754DD74-1515-4C42-B9D4-AA13EE36DD0E}" type="sibTrans" cxnId="{DAE9DD69-642F-4473-A359-3F1A872F59CA}">
      <dgm:prSet/>
      <dgm:spPr/>
      <dgm:t>
        <a:bodyPr/>
        <a:lstStyle/>
        <a:p>
          <a:endParaRPr lang="fr-FR"/>
        </a:p>
      </dgm:t>
    </dgm:pt>
    <dgm:pt modelId="{FCB59C7B-0408-44EA-98BF-EF5758231839}">
      <dgm:prSet phldrT="[Text]" custT="1"/>
      <dgm:spPr/>
      <dgm:t>
        <a:bodyPr/>
        <a:lstStyle/>
        <a:p>
          <a:pPr algn="just">
            <a:buFont typeface="Arial" panose="020B0604020202020204" pitchFamily="34" charset="0"/>
            <a:buChar char="•"/>
          </a:pPr>
          <a:r>
            <a:rPr lang="fr-FR" sz="1200" dirty="0"/>
            <a:t>Massifier l’achat public pour </a:t>
          </a:r>
          <a:r>
            <a:rPr lang="fr-FR" sz="1200" b="0" dirty="0"/>
            <a:t>optimiser les couts d’achat et les dépenses </a:t>
          </a:r>
          <a:r>
            <a:rPr lang="fr-FR" sz="1200" dirty="0"/>
            <a:t>de fonctionnement.</a:t>
          </a:r>
          <a:endParaRPr lang="fr-FR" sz="1200" noProof="0" dirty="0"/>
        </a:p>
      </dgm:t>
    </dgm:pt>
    <dgm:pt modelId="{8225A348-B50A-413E-A2F4-5BF09D737CBD}" type="parTrans" cxnId="{8F738E10-40BD-471B-8BBF-135422402CBB}">
      <dgm:prSet/>
      <dgm:spPr/>
      <dgm:t>
        <a:bodyPr/>
        <a:lstStyle/>
        <a:p>
          <a:endParaRPr lang="fr-FR"/>
        </a:p>
      </dgm:t>
    </dgm:pt>
    <dgm:pt modelId="{0AD1C831-6917-44B6-815E-C0C1EB0F8F39}" type="sibTrans" cxnId="{8F738E10-40BD-471B-8BBF-135422402CBB}">
      <dgm:prSet/>
      <dgm:spPr/>
      <dgm:t>
        <a:bodyPr/>
        <a:lstStyle/>
        <a:p>
          <a:endParaRPr lang="fr-FR"/>
        </a:p>
      </dgm:t>
    </dgm:pt>
    <dgm:pt modelId="{3CE06941-9820-4827-8B16-CD80CC49F780}">
      <dgm:prSet phldrT="[Text]" custT="1"/>
      <dgm:spPr/>
      <dgm:t>
        <a:bodyPr/>
        <a:lstStyle/>
        <a:p>
          <a:pPr algn="just"/>
          <a:r>
            <a:rPr lang="fr-FR" sz="1200" noProof="0" dirty="0"/>
            <a:t>Apporter des services de proximité aux usagers de façon cohérente sur l’ensemble de notre territoire.</a:t>
          </a:r>
        </a:p>
      </dgm:t>
    </dgm:pt>
    <dgm:pt modelId="{F58FC55B-E61F-445C-956E-0BB2202254CA}" type="sibTrans" cxnId="{C99CE395-39F6-46B4-938C-9BF085685D1A}">
      <dgm:prSet/>
      <dgm:spPr/>
      <dgm:t>
        <a:bodyPr/>
        <a:lstStyle/>
        <a:p>
          <a:endParaRPr lang="en-US"/>
        </a:p>
      </dgm:t>
    </dgm:pt>
    <dgm:pt modelId="{141A3C92-8966-4E2F-82E4-2E09E22674B2}" type="parTrans" cxnId="{C99CE395-39F6-46B4-938C-9BF085685D1A}">
      <dgm:prSet/>
      <dgm:spPr/>
      <dgm:t>
        <a:bodyPr/>
        <a:lstStyle/>
        <a:p>
          <a:endParaRPr lang="en-US"/>
        </a:p>
      </dgm:t>
    </dgm:pt>
    <dgm:pt modelId="{8EA7219F-BDB2-48EB-9EEB-3133522D132E}">
      <dgm:prSet phldrT="[Text]" custT="1"/>
      <dgm:spPr/>
      <dgm:t>
        <a:bodyPr/>
        <a:lstStyle/>
        <a:p>
          <a:pPr algn="just"/>
          <a:r>
            <a:rPr lang="fr-FR" sz="1200" noProof="0" dirty="0"/>
            <a:t>Mutualiser de ressources numériques.</a:t>
          </a:r>
        </a:p>
      </dgm:t>
    </dgm:pt>
    <dgm:pt modelId="{C94B7947-85DC-4B21-BB99-DF8438356F98}" type="sibTrans" cxnId="{58AD7EEF-D408-406B-87EE-4691D4C30668}">
      <dgm:prSet/>
      <dgm:spPr/>
      <dgm:t>
        <a:bodyPr/>
        <a:lstStyle/>
        <a:p>
          <a:endParaRPr lang="en-US"/>
        </a:p>
      </dgm:t>
    </dgm:pt>
    <dgm:pt modelId="{3EE8403A-CB7C-4815-85BD-AEBCAEB71B37}" type="parTrans" cxnId="{58AD7EEF-D408-406B-87EE-4691D4C30668}">
      <dgm:prSet/>
      <dgm:spPr/>
      <dgm:t>
        <a:bodyPr/>
        <a:lstStyle/>
        <a:p>
          <a:endParaRPr lang="en-US"/>
        </a:p>
      </dgm:t>
    </dgm:pt>
    <dgm:pt modelId="{1B2AF275-087C-4D2D-A6E9-DE70176EFEC1}">
      <dgm:prSet phldrT="[Text]" custT="1"/>
      <dgm:spPr/>
      <dgm:t>
        <a:bodyPr/>
        <a:lstStyle/>
        <a:p>
          <a:pPr algn="just"/>
          <a:r>
            <a:rPr lang="fr-FR" sz="1200" noProof="0" dirty="0"/>
            <a:t>Apporter les ressources nécessaires pour le développement de services numériques dans chaque collectivité.</a:t>
          </a:r>
        </a:p>
      </dgm:t>
    </dgm:pt>
    <dgm:pt modelId="{A38D3C21-74DD-44C0-BE9E-FB0BD42D4432}" type="sibTrans" cxnId="{3AD269FE-48AA-4596-A8CD-F606125EC86A}">
      <dgm:prSet/>
      <dgm:spPr/>
      <dgm:t>
        <a:bodyPr/>
        <a:lstStyle/>
        <a:p>
          <a:endParaRPr lang="fr-FR"/>
        </a:p>
      </dgm:t>
    </dgm:pt>
    <dgm:pt modelId="{43A42116-93AC-4E21-88B7-6D06B27693D4}" type="parTrans" cxnId="{3AD269FE-48AA-4596-A8CD-F606125EC86A}">
      <dgm:prSet/>
      <dgm:spPr/>
      <dgm:t>
        <a:bodyPr/>
        <a:lstStyle/>
        <a:p>
          <a:endParaRPr lang="fr-FR"/>
        </a:p>
      </dgm:t>
    </dgm:pt>
    <dgm:pt modelId="{DB5BE3BE-BD11-4AB8-84F5-22FD62430C74}" type="pres">
      <dgm:prSet presAssocID="{B9C32B05-62EA-407A-B21C-2310C7945705}" presName="diagram" presStyleCnt="0">
        <dgm:presLayoutVars>
          <dgm:dir/>
          <dgm:resizeHandles val="exact"/>
        </dgm:presLayoutVars>
      </dgm:prSet>
      <dgm:spPr/>
    </dgm:pt>
    <dgm:pt modelId="{0E211F35-ABE9-4627-8629-BAF6245FDFF2}" type="pres">
      <dgm:prSet presAssocID="{42D71409-67F9-455C-8C6D-716D284AAA6B}" presName="node" presStyleLbl="node1" presStyleIdx="0" presStyleCnt="5" custScaleX="109873" custScaleY="109827">
        <dgm:presLayoutVars>
          <dgm:bulletEnabled val="1"/>
        </dgm:presLayoutVars>
      </dgm:prSet>
      <dgm:spPr/>
    </dgm:pt>
    <dgm:pt modelId="{5D7ACA84-F58B-45AC-B13E-F6E96FAE1287}" type="pres">
      <dgm:prSet presAssocID="{478B7D3C-9FB4-4BC6-90AC-49960560DECD}" presName="sibTrans" presStyleCnt="0"/>
      <dgm:spPr/>
    </dgm:pt>
    <dgm:pt modelId="{073778E0-D3BC-4B23-88A8-A26127A60A4C}" type="pres">
      <dgm:prSet presAssocID="{F66099B6-DBBD-4AB0-82D2-877B80F846F7}" presName="node" presStyleLbl="node1" presStyleIdx="1" presStyleCnt="5">
        <dgm:presLayoutVars>
          <dgm:bulletEnabled val="1"/>
        </dgm:presLayoutVars>
      </dgm:prSet>
      <dgm:spPr/>
    </dgm:pt>
    <dgm:pt modelId="{476EC202-EB52-4554-ACE0-D07076F51EDE}" type="pres">
      <dgm:prSet presAssocID="{BC531B32-9B0E-482E-BF91-65C61F17168D}" presName="sibTrans" presStyleCnt="0"/>
      <dgm:spPr/>
    </dgm:pt>
    <dgm:pt modelId="{D3FBC05F-1FEC-4623-A9B9-BC25FD927A43}" type="pres">
      <dgm:prSet presAssocID="{EE62A4F6-4AC4-435B-990E-81A71CE8CAC7}" presName="node" presStyleLbl="node1" presStyleIdx="2" presStyleCnt="5">
        <dgm:presLayoutVars>
          <dgm:bulletEnabled val="1"/>
        </dgm:presLayoutVars>
      </dgm:prSet>
      <dgm:spPr/>
    </dgm:pt>
    <dgm:pt modelId="{80323439-78E1-480E-81EC-015CC2953BB5}" type="pres">
      <dgm:prSet presAssocID="{389F9A93-0231-4877-8C41-5D5B8DD7AAC0}" presName="sibTrans" presStyleCnt="0"/>
      <dgm:spPr/>
    </dgm:pt>
    <dgm:pt modelId="{7BFEB180-27AE-403B-BDC5-7455C8BA617E}" type="pres">
      <dgm:prSet presAssocID="{2A22E84C-3AA3-4E9C-AE5F-9C2FB0D7FB11}" presName="node" presStyleLbl="node1" presStyleIdx="3" presStyleCnt="5">
        <dgm:presLayoutVars>
          <dgm:bulletEnabled val="1"/>
        </dgm:presLayoutVars>
      </dgm:prSet>
      <dgm:spPr/>
    </dgm:pt>
    <dgm:pt modelId="{C75D1C3A-317F-4D72-A90B-ED2846A74E9D}" type="pres">
      <dgm:prSet presAssocID="{744EA591-F199-49C2-B63A-82709D96C729}" presName="sibTrans" presStyleCnt="0"/>
      <dgm:spPr/>
    </dgm:pt>
    <dgm:pt modelId="{83EC7A7F-60A8-4360-989C-ED61D3DF905E}" type="pres">
      <dgm:prSet presAssocID="{36045517-CEA4-4BE3-B836-C2B6BFE5649B}" presName="node" presStyleLbl="node1" presStyleIdx="4" presStyleCnt="5">
        <dgm:presLayoutVars>
          <dgm:bulletEnabled val="1"/>
        </dgm:presLayoutVars>
      </dgm:prSet>
      <dgm:spPr/>
    </dgm:pt>
  </dgm:ptLst>
  <dgm:cxnLst>
    <dgm:cxn modelId="{8F738E10-40BD-471B-8BBF-135422402CBB}" srcId="{42D71409-67F9-455C-8C6D-716D284AAA6B}" destId="{FCB59C7B-0408-44EA-98BF-EF5758231839}" srcOrd="3" destOrd="0" parTransId="{8225A348-B50A-413E-A2F4-5BF09D737CBD}" sibTransId="{0AD1C831-6917-44B6-815E-C0C1EB0F8F39}"/>
    <dgm:cxn modelId="{86A5EE11-4395-457A-A95A-4D2AA736CA91}" type="presOf" srcId="{2A22E84C-3AA3-4E9C-AE5F-9C2FB0D7FB11}" destId="{7BFEB180-27AE-403B-BDC5-7455C8BA617E}" srcOrd="0" destOrd="0" presId="urn:microsoft.com/office/officeart/2005/8/layout/default"/>
    <dgm:cxn modelId="{8FD0EC18-CEB2-4368-BFDF-A9D10FEE3EB2}" type="presOf" srcId="{36045517-CEA4-4BE3-B836-C2B6BFE5649B}" destId="{83EC7A7F-60A8-4360-989C-ED61D3DF905E}" srcOrd="0" destOrd="0" presId="urn:microsoft.com/office/officeart/2005/8/layout/default"/>
    <dgm:cxn modelId="{2AA9C11F-1F1D-428E-801A-47EAA766C99D}" srcId="{B9C32B05-62EA-407A-B21C-2310C7945705}" destId="{42D71409-67F9-455C-8C6D-716D284AAA6B}" srcOrd="0" destOrd="0" parTransId="{51680ED1-AF6E-4B28-AE94-92B0EFB0DF7D}" sibTransId="{478B7D3C-9FB4-4BC6-90AC-49960560DECD}"/>
    <dgm:cxn modelId="{B16A5221-EB02-404E-99B7-AE218F512DC6}" srcId="{42D71409-67F9-455C-8C6D-716D284AAA6B}" destId="{19E4E1E1-D8A2-4EAC-B56A-85C7F453CE3A}" srcOrd="1" destOrd="0" parTransId="{2F99BB1E-C8B8-4A9F-9BE8-27DFCC05234A}" sibTransId="{3B14F681-7401-46EA-A5E8-B2E354300C67}"/>
    <dgm:cxn modelId="{B4F3EA32-CE64-4A92-9BAE-BC57E5392B05}" srcId="{B9C32B05-62EA-407A-B21C-2310C7945705}" destId="{F66099B6-DBBD-4AB0-82D2-877B80F846F7}" srcOrd="1" destOrd="0" parTransId="{B09C8BFB-F41C-4AC4-AB94-F216E3081C2D}" sibTransId="{BC531B32-9B0E-482E-BF91-65C61F17168D}"/>
    <dgm:cxn modelId="{60CC8933-233E-474E-BDB0-0ADB287B37A5}" type="presOf" srcId="{F64D9B44-8949-42CE-A3F5-920CF85E6D38}" destId="{83EC7A7F-60A8-4360-989C-ED61D3DF905E}" srcOrd="0" destOrd="1" presId="urn:microsoft.com/office/officeart/2005/8/layout/default"/>
    <dgm:cxn modelId="{F5E1053B-1894-4D03-AC40-00B9030B3BB6}" type="presOf" srcId="{EE62A4F6-4AC4-435B-990E-81A71CE8CAC7}" destId="{D3FBC05F-1FEC-4623-A9B9-BC25FD927A43}" srcOrd="0" destOrd="0" presId="urn:microsoft.com/office/officeart/2005/8/layout/default"/>
    <dgm:cxn modelId="{4019353B-443B-4DED-AA6C-3C60E18414C7}" srcId="{B9C32B05-62EA-407A-B21C-2310C7945705}" destId="{36045517-CEA4-4BE3-B836-C2B6BFE5649B}" srcOrd="4" destOrd="0" parTransId="{6231A36F-9B04-4B4A-917A-7E163AFFC956}" sibTransId="{BFF3C5ED-87D0-4709-A3B8-A7BF0668006A}"/>
    <dgm:cxn modelId="{F091E13E-CC91-4760-8919-F8E7FA115B30}" srcId="{36045517-CEA4-4BE3-B836-C2B6BFE5649B}" destId="{F64D9B44-8949-42CE-A3F5-920CF85E6D38}" srcOrd="0" destOrd="0" parTransId="{81AB81A4-D793-40B9-964C-9DA3AF17B95D}" sibTransId="{ECDC803C-5DBD-4EEE-A68A-AC8585F1A4EB}"/>
    <dgm:cxn modelId="{E653133F-00E3-4EEE-8B92-4D46CC0F7D6E}" type="presOf" srcId="{42D71409-67F9-455C-8C6D-716D284AAA6B}" destId="{0E211F35-ABE9-4627-8629-BAF6245FDFF2}" srcOrd="0" destOrd="0" presId="urn:microsoft.com/office/officeart/2005/8/layout/default"/>
    <dgm:cxn modelId="{6A43DA49-5515-4F6E-833A-551A3A292130}" type="presOf" srcId="{3C594CAE-8A43-47A3-880F-CA716DA45A1C}" destId="{7BFEB180-27AE-403B-BDC5-7455C8BA617E}" srcOrd="0" destOrd="2" presId="urn:microsoft.com/office/officeart/2005/8/layout/default"/>
    <dgm:cxn modelId="{DAE9DD69-642F-4473-A359-3F1A872F59CA}" srcId="{EE62A4F6-4AC4-435B-990E-81A71CE8CAC7}" destId="{FFE34E48-4853-498A-AA0E-A31035190788}" srcOrd="1" destOrd="0" parTransId="{17058E53-0DBE-47D7-97DE-DD7EB90339DF}" sibTransId="{3754DD74-1515-4C42-B9D4-AA13EE36DD0E}"/>
    <dgm:cxn modelId="{93A47E83-BBBB-42D1-873C-711586A10F63}" srcId="{F66099B6-DBBD-4AB0-82D2-877B80F846F7}" destId="{B1970BE2-F159-4B5F-B9DD-E556E959653F}" srcOrd="1" destOrd="0" parTransId="{2AAD9300-4560-4486-ABD2-7D2896ACB45E}" sibTransId="{CBBF9690-6122-4A2B-A624-E66370298CAF}"/>
    <dgm:cxn modelId="{C99CE395-39F6-46B4-938C-9BF085685D1A}" srcId="{EE62A4F6-4AC4-435B-990E-81A71CE8CAC7}" destId="{3CE06941-9820-4827-8B16-CD80CC49F780}" srcOrd="0" destOrd="0" parTransId="{141A3C92-8966-4E2F-82E4-2E09E22674B2}" sibTransId="{F58FC55B-E61F-445C-956E-0BB2202254CA}"/>
    <dgm:cxn modelId="{2DE78BA1-79EA-4935-9EF0-22CD2D60BDC7}" type="presOf" srcId="{19E4E1E1-D8A2-4EAC-B56A-85C7F453CE3A}" destId="{0E211F35-ABE9-4627-8629-BAF6245FDFF2}" srcOrd="0" destOrd="2" presId="urn:microsoft.com/office/officeart/2005/8/layout/default"/>
    <dgm:cxn modelId="{1CC17BA2-8CD1-4215-BB37-3A561EB536F4}" srcId="{F66099B6-DBBD-4AB0-82D2-877B80F846F7}" destId="{AB6537DD-8E09-49BE-8B0A-794FD1FD5FBF}" srcOrd="0" destOrd="0" parTransId="{0E8013E6-A8CD-4780-B783-85F02290F196}" sibTransId="{F535A254-BDBB-4ED0-AFCC-C1DE6C831244}"/>
    <dgm:cxn modelId="{787706A5-E94D-4E98-BF56-D793591EFDEE}" type="presOf" srcId="{FFE34E48-4853-498A-AA0E-A31035190788}" destId="{D3FBC05F-1FEC-4623-A9B9-BC25FD927A43}" srcOrd="0" destOrd="2" presId="urn:microsoft.com/office/officeart/2005/8/layout/default"/>
    <dgm:cxn modelId="{A98404A6-E30A-4AB6-946C-E3DFB775C37A}" srcId="{2A22E84C-3AA3-4E9C-AE5F-9C2FB0D7FB11}" destId="{40E101E3-419D-4CDB-9B03-D02D1B0B594D}" srcOrd="2" destOrd="0" parTransId="{3F6EA895-B782-467B-9B45-B0BD7804AE89}" sibTransId="{C5263D5A-3FFE-43BD-90E2-BC2722578050}"/>
    <dgm:cxn modelId="{3A2CECA6-0C5B-46BB-B7C6-7D37E9D210BD}" srcId="{B9C32B05-62EA-407A-B21C-2310C7945705}" destId="{EE62A4F6-4AC4-435B-990E-81A71CE8CAC7}" srcOrd="2" destOrd="0" parTransId="{F287B947-7343-4FA2-B288-B23A59FFAE31}" sibTransId="{389F9A93-0231-4877-8C41-5D5B8DD7AAC0}"/>
    <dgm:cxn modelId="{4851FCA8-ACE8-4E11-B5CE-F0947434ADBD}" srcId="{42D71409-67F9-455C-8C6D-716D284AAA6B}" destId="{F0A31372-D43D-4D50-A138-E57BA37E1A6E}" srcOrd="2" destOrd="0" parTransId="{1B03E13E-CD09-4275-89D4-829862FFD0AA}" sibTransId="{FB0860EA-024F-459E-94E7-1E76076D6FA2}"/>
    <dgm:cxn modelId="{2BBF0AAD-A7FA-42FB-8BC8-BD6BD6723B86}" type="presOf" srcId="{FCB59C7B-0408-44EA-98BF-EF5758231839}" destId="{0E211F35-ABE9-4627-8629-BAF6245FDFF2}" srcOrd="0" destOrd="4" presId="urn:microsoft.com/office/officeart/2005/8/layout/default"/>
    <dgm:cxn modelId="{59BF66B1-33E3-4E8D-A2C4-5E49E1A69D27}" type="presOf" srcId="{B9C32B05-62EA-407A-B21C-2310C7945705}" destId="{DB5BE3BE-BD11-4AB8-84F5-22FD62430C74}" srcOrd="0" destOrd="0" presId="urn:microsoft.com/office/officeart/2005/8/layout/default"/>
    <dgm:cxn modelId="{50E597B8-DAA9-4AC3-82CD-7CAF1FB2153D}" type="presOf" srcId="{1B2AF275-087C-4D2D-A6E9-DE70176EFEC1}" destId="{7BFEB180-27AE-403B-BDC5-7455C8BA617E}" srcOrd="0" destOrd="1" presId="urn:microsoft.com/office/officeart/2005/8/layout/default"/>
    <dgm:cxn modelId="{F2E200C2-7352-44F9-9461-4E885A825687}" type="presOf" srcId="{F0A31372-D43D-4D50-A138-E57BA37E1A6E}" destId="{0E211F35-ABE9-4627-8629-BAF6245FDFF2}" srcOrd="0" destOrd="3" presId="urn:microsoft.com/office/officeart/2005/8/layout/default"/>
    <dgm:cxn modelId="{DE7393C4-9054-4040-A501-83F62E11F812}" type="presOf" srcId="{F66099B6-DBBD-4AB0-82D2-877B80F846F7}" destId="{073778E0-D3BC-4B23-88A8-A26127A60A4C}" srcOrd="0" destOrd="0" presId="urn:microsoft.com/office/officeart/2005/8/layout/default"/>
    <dgm:cxn modelId="{C0A373CE-AF2A-4383-9E69-62A1CA1D50B3}" type="presOf" srcId="{AB6537DD-8E09-49BE-8B0A-794FD1FD5FBF}" destId="{073778E0-D3BC-4B23-88A8-A26127A60A4C}" srcOrd="0" destOrd="1" presId="urn:microsoft.com/office/officeart/2005/8/layout/default"/>
    <dgm:cxn modelId="{7F8FE4DF-3783-4970-8413-A3E0F100ECC3}" type="presOf" srcId="{8EA7219F-BDB2-48EB-9EEB-3133522D132E}" destId="{0E211F35-ABE9-4627-8629-BAF6245FDFF2}" srcOrd="0" destOrd="1" presId="urn:microsoft.com/office/officeart/2005/8/layout/default"/>
    <dgm:cxn modelId="{BEB859E7-C343-408E-86A1-667C27EE5761}" srcId="{B9C32B05-62EA-407A-B21C-2310C7945705}" destId="{2A22E84C-3AA3-4E9C-AE5F-9C2FB0D7FB11}" srcOrd="3" destOrd="0" parTransId="{6C025E55-DF42-4C5D-AFD5-6015FA053D46}" sibTransId="{744EA591-F199-49C2-B63A-82709D96C729}"/>
    <dgm:cxn modelId="{58AD7EEF-D408-406B-87EE-4691D4C30668}" srcId="{42D71409-67F9-455C-8C6D-716D284AAA6B}" destId="{8EA7219F-BDB2-48EB-9EEB-3133522D132E}" srcOrd="0" destOrd="0" parTransId="{3EE8403A-CB7C-4815-85BD-AEBCAEB71B37}" sibTransId="{C94B7947-85DC-4B21-BB99-DF8438356F98}"/>
    <dgm:cxn modelId="{5DF6E9F3-66BB-4924-9824-0DB0FD93CFBD}" srcId="{2A22E84C-3AA3-4E9C-AE5F-9C2FB0D7FB11}" destId="{3C594CAE-8A43-47A3-880F-CA716DA45A1C}" srcOrd="1" destOrd="0" parTransId="{970B9157-E87D-4F7E-86C3-A231AE64F902}" sibTransId="{F4F10AFC-5198-466C-ACB4-3B3A33307630}"/>
    <dgm:cxn modelId="{A3D506F5-C8C3-4343-961B-D2BE20D1AFC3}" type="presOf" srcId="{40E101E3-419D-4CDB-9B03-D02D1B0B594D}" destId="{7BFEB180-27AE-403B-BDC5-7455C8BA617E}" srcOrd="0" destOrd="3" presId="urn:microsoft.com/office/officeart/2005/8/layout/default"/>
    <dgm:cxn modelId="{580754F9-C249-4ABF-A4CB-AAFF04E4701D}" type="presOf" srcId="{3CE06941-9820-4827-8B16-CD80CC49F780}" destId="{D3FBC05F-1FEC-4623-A9B9-BC25FD927A43}" srcOrd="0" destOrd="1" presId="urn:microsoft.com/office/officeart/2005/8/layout/default"/>
    <dgm:cxn modelId="{AD3DA9FD-A711-4AF9-9DFC-A9C6732C46F4}" type="presOf" srcId="{B1970BE2-F159-4B5F-B9DD-E556E959653F}" destId="{073778E0-D3BC-4B23-88A8-A26127A60A4C}" srcOrd="0" destOrd="2" presId="urn:microsoft.com/office/officeart/2005/8/layout/default"/>
    <dgm:cxn modelId="{3AD269FE-48AA-4596-A8CD-F606125EC86A}" srcId="{2A22E84C-3AA3-4E9C-AE5F-9C2FB0D7FB11}" destId="{1B2AF275-087C-4D2D-A6E9-DE70176EFEC1}" srcOrd="0" destOrd="0" parTransId="{43A42116-93AC-4E21-88B7-6D06B27693D4}" sibTransId="{A38D3C21-74DD-44C0-BE9E-FB0BD42D4432}"/>
    <dgm:cxn modelId="{2CAFDADB-8BBD-496B-976D-20828053058F}" type="presParOf" srcId="{DB5BE3BE-BD11-4AB8-84F5-22FD62430C74}" destId="{0E211F35-ABE9-4627-8629-BAF6245FDFF2}" srcOrd="0" destOrd="0" presId="urn:microsoft.com/office/officeart/2005/8/layout/default"/>
    <dgm:cxn modelId="{FCD75154-79B8-4D54-B672-9CAC11BAFEAF}" type="presParOf" srcId="{DB5BE3BE-BD11-4AB8-84F5-22FD62430C74}" destId="{5D7ACA84-F58B-45AC-B13E-F6E96FAE1287}" srcOrd="1" destOrd="0" presId="urn:microsoft.com/office/officeart/2005/8/layout/default"/>
    <dgm:cxn modelId="{3BDD8FB9-1188-4062-992C-3DF792DDD722}" type="presParOf" srcId="{DB5BE3BE-BD11-4AB8-84F5-22FD62430C74}" destId="{073778E0-D3BC-4B23-88A8-A26127A60A4C}" srcOrd="2" destOrd="0" presId="urn:microsoft.com/office/officeart/2005/8/layout/default"/>
    <dgm:cxn modelId="{9F431FAE-F484-490D-9925-5CB4D8169B1D}" type="presParOf" srcId="{DB5BE3BE-BD11-4AB8-84F5-22FD62430C74}" destId="{476EC202-EB52-4554-ACE0-D07076F51EDE}" srcOrd="3" destOrd="0" presId="urn:microsoft.com/office/officeart/2005/8/layout/default"/>
    <dgm:cxn modelId="{400FB9B8-9DCB-4089-AAD8-A126D62C7E4B}" type="presParOf" srcId="{DB5BE3BE-BD11-4AB8-84F5-22FD62430C74}" destId="{D3FBC05F-1FEC-4623-A9B9-BC25FD927A43}" srcOrd="4" destOrd="0" presId="urn:microsoft.com/office/officeart/2005/8/layout/default"/>
    <dgm:cxn modelId="{1546CDD2-C601-4D19-8877-6A8D08BEC5AA}" type="presParOf" srcId="{DB5BE3BE-BD11-4AB8-84F5-22FD62430C74}" destId="{80323439-78E1-480E-81EC-015CC2953BB5}" srcOrd="5" destOrd="0" presId="urn:microsoft.com/office/officeart/2005/8/layout/default"/>
    <dgm:cxn modelId="{FBBC6269-94BD-4887-B3EE-28776DE52032}" type="presParOf" srcId="{DB5BE3BE-BD11-4AB8-84F5-22FD62430C74}" destId="{7BFEB180-27AE-403B-BDC5-7455C8BA617E}" srcOrd="6" destOrd="0" presId="urn:microsoft.com/office/officeart/2005/8/layout/default"/>
    <dgm:cxn modelId="{0A3A138B-8280-4B30-AC6E-1D4F8CE5E1E0}" type="presParOf" srcId="{DB5BE3BE-BD11-4AB8-84F5-22FD62430C74}" destId="{C75D1C3A-317F-4D72-A90B-ED2846A74E9D}" srcOrd="7" destOrd="0" presId="urn:microsoft.com/office/officeart/2005/8/layout/default"/>
    <dgm:cxn modelId="{57AB50EF-152C-4F07-8F67-1A9388DAFB9B}" type="presParOf" srcId="{DB5BE3BE-BD11-4AB8-84F5-22FD62430C74}" destId="{83EC7A7F-60A8-4360-989C-ED61D3DF905E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95E44C-D2A9-4669-A9D4-33ED1152DC60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ED3E23B-06AB-423C-A7BA-EFEF785DE976}">
      <dgm:prSet phldrT="[Texte]"/>
      <dgm:spPr>
        <a:solidFill>
          <a:srgbClr val="156082"/>
        </a:solidFill>
      </dgm:spPr>
      <dgm:t>
        <a:bodyPr/>
        <a:lstStyle/>
        <a:p>
          <a:r>
            <a:rPr lang="fr-FR" dirty="0"/>
            <a:t>Gouverner</a:t>
          </a:r>
        </a:p>
      </dgm:t>
    </dgm:pt>
    <dgm:pt modelId="{A5B0D8B6-D872-483E-90A2-89DE0627F105}" type="parTrans" cxnId="{D3641A3A-1A23-4321-A774-B3612683A57E}">
      <dgm:prSet/>
      <dgm:spPr/>
      <dgm:t>
        <a:bodyPr/>
        <a:lstStyle/>
        <a:p>
          <a:endParaRPr lang="fr-FR"/>
        </a:p>
      </dgm:t>
    </dgm:pt>
    <dgm:pt modelId="{F54AFA4B-EC49-42A1-89CE-6E8A44A332F0}" type="sibTrans" cxnId="{D3641A3A-1A23-4321-A774-B3612683A57E}">
      <dgm:prSet/>
      <dgm:spPr/>
      <dgm:t>
        <a:bodyPr/>
        <a:lstStyle/>
        <a:p>
          <a:endParaRPr lang="fr-FR"/>
        </a:p>
      </dgm:t>
    </dgm:pt>
    <dgm:pt modelId="{EE5796D7-ACF1-4CD6-A7E7-0898B0877BA6}">
      <dgm:prSet phldrT="[Texte]"/>
      <dgm:spPr>
        <a:solidFill>
          <a:srgbClr val="156082"/>
        </a:solidFill>
      </dgm:spPr>
      <dgm:t>
        <a:bodyPr/>
        <a:lstStyle/>
        <a:p>
          <a:r>
            <a:rPr lang="fr-FR" dirty="0"/>
            <a:t>Coordonner</a:t>
          </a:r>
        </a:p>
      </dgm:t>
    </dgm:pt>
    <dgm:pt modelId="{DCCEB422-3389-40B3-BC4E-1C451B67B5E6}" type="parTrans" cxnId="{22203DC6-EECC-4E91-B530-B3D8FDFAAC48}">
      <dgm:prSet/>
      <dgm:spPr/>
      <dgm:t>
        <a:bodyPr/>
        <a:lstStyle/>
        <a:p>
          <a:endParaRPr lang="fr-FR"/>
        </a:p>
      </dgm:t>
    </dgm:pt>
    <dgm:pt modelId="{15F61F3F-B9C9-4C5C-BF0D-D33EAF602D21}" type="sibTrans" cxnId="{22203DC6-EECC-4E91-B530-B3D8FDFAAC48}">
      <dgm:prSet/>
      <dgm:spPr/>
      <dgm:t>
        <a:bodyPr/>
        <a:lstStyle/>
        <a:p>
          <a:endParaRPr lang="fr-FR"/>
        </a:p>
      </dgm:t>
    </dgm:pt>
    <dgm:pt modelId="{B7042CB7-7D5B-46B1-BD21-DA3709026AE4}">
      <dgm:prSet phldrT="[Texte]"/>
      <dgm:spPr/>
      <dgm:t>
        <a:bodyPr/>
        <a:lstStyle/>
        <a:p>
          <a:r>
            <a:rPr lang="fr-FR" dirty="0"/>
            <a:t>Répondre à la demande</a:t>
          </a:r>
        </a:p>
      </dgm:t>
    </dgm:pt>
    <dgm:pt modelId="{FF664282-9AC0-424F-BB4F-F4E7D32AA537}" type="parTrans" cxnId="{62F0E29B-71FC-4261-A781-651214D26F7C}">
      <dgm:prSet/>
      <dgm:spPr/>
      <dgm:t>
        <a:bodyPr/>
        <a:lstStyle/>
        <a:p>
          <a:endParaRPr lang="fr-FR"/>
        </a:p>
      </dgm:t>
    </dgm:pt>
    <dgm:pt modelId="{0543178F-0E93-4A67-83F5-D24D8CDF1D51}" type="sibTrans" cxnId="{62F0E29B-71FC-4261-A781-651214D26F7C}">
      <dgm:prSet/>
      <dgm:spPr/>
      <dgm:t>
        <a:bodyPr/>
        <a:lstStyle/>
        <a:p>
          <a:endParaRPr lang="fr-FR"/>
        </a:p>
      </dgm:t>
    </dgm:pt>
    <dgm:pt modelId="{B1DF030D-4109-4E0B-8FD3-08122AF0B367}">
      <dgm:prSet phldrT="[Texte]"/>
      <dgm:spPr/>
      <dgm:t>
        <a:bodyPr/>
        <a:lstStyle/>
        <a:p>
          <a:r>
            <a:rPr lang="fr-FR" dirty="0"/>
            <a:t>Améliorer Evoluer</a:t>
          </a:r>
        </a:p>
      </dgm:t>
    </dgm:pt>
    <dgm:pt modelId="{5F224C81-892F-44D7-85A0-3CE4B3063737}" type="parTrans" cxnId="{87E1EAB9-80E0-4E0A-B5A9-EDC4F6207353}">
      <dgm:prSet/>
      <dgm:spPr/>
      <dgm:t>
        <a:bodyPr/>
        <a:lstStyle/>
        <a:p>
          <a:endParaRPr lang="fr-FR"/>
        </a:p>
      </dgm:t>
    </dgm:pt>
    <dgm:pt modelId="{6471AB91-3A72-41E9-80FC-043ED0236966}" type="sibTrans" cxnId="{87E1EAB9-80E0-4E0A-B5A9-EDC4F6207353}">
      <dgm:prSet/>
      <dgm:spPr/>
      <dgm:t>
        <a:bodyPr/>
        <a:lstStyle/>
        <a:p>
          <a:endParaRPr lang="fr-FR"/>
        </a:p>
      </dgm:t>
    </dgm:pt>
    <dgm:pt modelId="{BFC4EB1F-0E0F-4847-BD82-F7F31CD4C6DF}">
      <dgm:prSet phldrT="[Texte]"/>
      <dgm:spPr/>
      <dgm:t>
        <a:bodyPr/>
        <a:lstStyle/>
        <a:p>
          <a:r>
            <a:rPr lang="fr-FR" dirty="0"/>
            <a:t>Evaluer</a:t>
          </a:r>
        </a:p>
      </dgm:t>
    </dgm:pt>
    <dgm:pt modelId="{8E1A6F46-2849-4D17-B6D2-65A33500B716}" type="parTrans" cxnId="{0A19562C-09F6-4881-9BA1-407667853E07}">
      <dgm:prSet/>
      <dgm:spPr/>
      <dgm:t>
        <a:bodyPr/>
        <a:lstStyle/>
        <a:p>
          <a:endParaRPr lang="fr-FR"/>
        </a:p>
      </dgm:t>
    </dgm:pt>
    <dgm:pt modelId="{FB533D86-7873-4427-9AFE-5F8559B0ADF1}" type="sibTrans" cxnId="{0A19562C-09F6-4881-9BA1-407667853E07}">
      <dgm:prSet/>
      <dgm:spPr/>
      <dgm:t>
        <a:bodyPr/>
        <a:lstStyle/>
        <a:p>
          <a:endParaRPr lang="fr-FR" dirty="0"/>
        </a:p>
      </dgm:t>
    </dgm:pt>
    <dgm:pt modelId="{CC1B5B8C-E480-481A-9A58-EB6E3D5B61B9}" type="pres">
      <dgm:prSet presAssocID="{9995E44C-D2A9-4669-A9D4-33ED1152DC60}" presName="cycle" presStyleCnt="0">
        <dgm:presLayoutVars>
          <dgm:dir/>
          <dgm:resizeHandles val="exact"/>
        </dgm:presLayoutVars>
      </dgm:prSet>
      <dgm:spPr/>
    </dgm:pt>
    <dgm:pt modelId="{895B47C6-17CE-49B7-80BC-E9921E6EA431}" type="pres">
      <dgm:prSet presAssocID="{DED3E23B-06AB-423C-A7BA-EFEF785DE976}" presName="node" presStyleLbl="node1" presStyleIdx="0" presStyleCnt="5">
        <dgm:presLayoutVars>
          <dgm:bulletEnabled val="1"/>
        </dgm:presLayoutVars>
      </dgm:prSet>
      <dgm:spPr/>
    </dgm:pt>
    <dgm:pt modelId="{47497788-6651-487B-8869-87C4CD0C32B9}" type="pres">
      <dgm:prSet presAssocID="{F54AFA4B-EC49-42A1-89CE-6E8A44A332F0}" presName="sibTrans" presStyleLbl="sibTrans2D1" presStyleIdx="0" presStyleCnt="5"/>
      <dgm:spPr/>
    </dgm:pt>
    <dgm:pt modelId="{CEE4D47F-AF08-4AEC-B5A4-D1770414C105}" type="pres">
      <dgm:prSet presAssocID="{F54AFA4B-EC49-42A1-89CE-6E8A44A332F0}" presName="connectorText" presStyleLbl="sibTrans2D1" presStyleIdx="0" presStyleCnt="5"/>
      <dgm:spPr/>
    </dgm:pt>
    <dgm:pt modelId="{415CFA76-EFEA-4D9F-A7AE-F74344303D85}" type="pres">
      <dgm:prSet presAssocID="{EE5796D7-ACF1-4CD6-A7E7-0898B0877BA6}" presName="node" presStyleLbl="node1" presStyleIdx="1" presStyleCnt="5">
        <dgm:presLayoutVars>
          <dgm:bulletEnabled val="1"/>
        </dgm:presLayoutVars>
      </dgm:prSet>
      <dgm:spPr/>
    </dgm:pt>
    <dgm:pt modelId="{20387DB2-E2D4-4C46-981E-14DFC199FC7A}" type="pres">
      <dgm:prSet presAssocID="{15F61F3F-B9C9-4C5C-BF0D-D33EAF602D21}" presName="sibTrans" presStyleLbl="sibTrans2D1" presStyleIdx="1" presStyleCnt="5"/>
      <dgm:spPr/>
    </dgm:pt>
    <dgm:pt modelId="{91417EF5-16C3-4CE0-B1C6-B426638F074B}" type="pres">
      <dgm:prSet presAssocID="{15F61F3F-B9C9-4C5C-BF0D-D33EAF602D21}" presName="connectorText" presStyleLbl="sibTrans2D1" presStyleIdx="1" presStyleCnt="5"/>
      <dgm:spPr/>
    </dgm:pt>
    <dgm:pt modelId="{D01C2874-3C89-40E6-AE4A-2876CABBDCEF}" type="pres">
      <dgm:prSet presAssocID="{B7042CB7-7D5B-46B1-BD21-DA3709026AE4}" presName="node" presStyleLbl="node1" presStyleIdx="2" presStyleCnt="5">
        <dgm:presLayoutVars>
          <dgm:bulletEnabled val="1"/>
        </dgm:presLayoutVars>
      </dgm:prSet>
      <dgm:spPr/>
    </dgm:pt>
    <dgm:pt modelId="{031481BB-D9E7-4047-850D-FC3FA8C152AB}" type="pres">
      <dgm:prSet presAssocID="{0543178F-0E93-4A67-83F5-D24D8CDF1D51}" presName="sibTrans" presStyleLbl="sibTrans2D1" presStyleIdx="2" presStyleCnt="5"/>
      <dgm:spPr/>
    </dgm:pt>
    <dgm:pt modelId="{116E6B5E-1D6E-49AA-B36D-90A3C18F363B}" type="pres">
      <dgm:prSet presAssocID="{0543178F-0E93-4A67-83F5-D24D8CDF1D51}" presName="connectorText" presStyleLbl="sibTrans2D1" presStyleIdx="2" presStyleCnt="5"/>
      <dgm:spPr/>
    </dgm:pt>
    <dgm:pt modelId="{C11CC307-B09B-4CD2-A353-283BC1311791}" type="pres">
      <dgm:prSet presAssocID="{B1DF030D-4109-4E0B-8FD3-08122AF0B367}" presName="node" presStyleLbl="node1" presStyleIdx="3" presStyleCnt="5">
        <dgm:presLayoutVars>
          <dgm:bulletEnabled val="1"/>
        </dgm:presLayoutVars>
      </dgm:prSet>
      <dgm:spPr/>
    </dgm:pt>
    <dgm:pt modelId="{BB8B5AAB-15F2-4B47-9550-F5DC03665061}" type="pres">
      <dgm:prSet presAssocID="{6471AB91-3A72-41E9-80FC-043ED0236966}" presName="sibTrans" presStyleLbl="sibTrans2D1" presStyleIdx="3" presStyleCnt="5"/>
      <dgm:spPr/>
    </dgm:pt>
    <dgm:pt modelId="{31FB137F-EEF9-4336-A28D-8C100C2D5879}" type="pres">
      <dgm:prSet presAssocID="{6471AB91-3A72-41E9-80FC-043ED0236966}" presName="connectorText" presStyleLbl="sibTrans2D1" presStyleIdx="3" presStyleCnt="5"/>
      <dgm:spPr/>
    </dgm:pt>
    <dgm:pt modelId="{232F0B7B-2234-4FB1-B882-73C5134440D7}" type="pres">
      <dgm:prSet presAssocID="{BFC4EB1F-0E0F-4847-BD82-F7F31CD4C6DF}" presName="node" presStyleLbl="node1" presStyleIdx="4" presStyleCnt="5">
        <dgm:presLayoutVars>
          <dgm:bulletEnabled val="1"/>
        </dgm:presLayoutVars>
      </dgm:prSet>
      <dgm:spPr/>
    </dgm:pt>
    <dgm:pt modelId="{8BAE0DD0-EF17-44A8-A07B-330559A0FB5B}" type="pres">
      <dgm:prSet presAssocID="{FB533D86-7873-4427-9AFE-5F8559B0ADF1}" presName="sibTrans" presStyleLbl="sibTrans2D1" presStyleIdx="4" presStyleCnt="5"/>
      <dgm:spPr/>
    </dgm:pt>
    <dgm:pt modelId="{0795126C-C617-4F80-9B89-7A33C196A9B8}" type="pres">
      <dgm:prSet presAssocID="{FB533D86-7873-4427-9AFE-5F8559B0ADF1}" presName="connectorText" presStyleLbl="sibTrans2D1" presStyleIdx="4" presStyleCnt="5"/>
      <dgm:spPr/>
    </dgm:pt>
  </dgm:ptLst>
  <dgm:cxnLst>
    <dgm:cxn modelId="{D7720115-0707-487F-9BC4-697B201FFB3A}" type="presOf" srcId="{B7042CB7-7D5B-46B1-BD21-DA3709026AE4}" destId="{D01C2874-3C89-40E6-AE4A-2876CABBDCEF}" srcOrd="0" destOrd="0" presId="urn:microsoft.com/office/officeart/2005/8/layout/cycle2"/>
    <dgm:cxn modelId="{B58BB316-8F2A-457A-9FC1-A4C4A02FAAFE}" type="presOf" srcId="{F54AFA4B-EC49-42A1-89CE-6E8A44A332F0}" destId="{47497788-6651-487B-8869-87C4CD0C32B9}" srcOrd="0" destOrd="0" presId="urn:microsoft.com/office/officeart/2005/8/layout/cycle2"/>
    <dgm:cxn modelId="{FA157526-9552-4EAB-884E-63602D59DA81}" type="presOf" srcId="{0543178F-0E93-4A67-83F5-D24D8CDF1D51}" destId="{116E6B5E-1D6E-49AA-B36D-90A3C18F363B}" srcOrd="1" destOrd="0" presId="urn:microsoft.com/office/officeart/2005/8/layout/cycle2"/>
    <dgm:cxn modelId="{0A19562C-09F6-4881-9BA1-407667853E07}" srcId="{9995E44C-D2A9-4669-A9D4-33ED1152DC60}" destId="{BFC4EB1F-0E0F-4847-BD82-F7F31CD4C6DF}" srcOrd="4" destOrd="0" parTransId="{8E1A6F46-2849-4D17-B6D2-65A33500B716}" sibTransId="{FB533D86-7873-4427-9AFE-5F8559B0ADF1}"/>
    <dgm:cxn modelId="{38F89C2E-9F29-4B31-8ACE-AC2B63A91D5F}" type="presOf" srcId="{DED3E23B-06AB-423C-A7BA-EFEF785DE976}" destId="{895B47C6-17CE-49B7-80BC-E9921E6EA431}" srcOrd="0" destOrd="0" presId="urn:microsoft.com/office/officeart/2005/8/layout/cycle2"/>
    <dgm:cxn modelId="{8A2E5931-5904-42EF-9E43-C79C9ADFB16D}" type="presOf" srcId="{0543178F-0E93-4A67-83F5-D24D8CDF1D51}" destId="{031481BB-D9E7-4047-850D-FC3FA8C152AB}" srcOrd="0" destOrd="0" presId="urn:microsoft.com/office/officeart/2005/8/layout/cycle2"/>
    <dgm:cxn modelId="{D3641A3A-1A23-4321-A774-B3612683A57E}" srcId="{9995E44C-D2A9-4669-A9D4-33ED1152DC60}" destId="{DED3E23B-06AB-423C-A7BA-EFEF785DE976}" srcOrd="0" destOrd="0" parTransId="{A5B0D8B6-D872-483E-90A2-89DE0627F105}" sibTransId="{F54AFA4B-EC49-42A1-89CE-6E8A44A332F0}"/>
    <dgm:cxn modelId="{527EF73F-4B6B-4831-9C21-0C7FE90E8CA4}" type="presOf" srcId="{FB533D86-7873-4427-9AFE-5F8559B0ADF1}" destId="{8BAE0DD0-EF17-44A8-A07B-330559A0FB5B}" srcOrd="0" destOrd="0" presId="urn:microsoft.com/office/officeart/2005/8/layout/cycle2"/>
    <dgm:cxn modelId="{CA255C42-DAC3-4E84-83D6-2A927A6D561D}" type="presOf" srcId="{FB533D86-7873-4427-9AFE-5F8559B0ADF1}" destId="{0795126C-C617-4F80-9B89-7A33C196A9B8}" srcOrd="1" destOrd="0" presId="urn:microsoft.com/office/officeart/2005/8/layout/cycle2"/>
    <dgm:cxn modelId="{89D49563-1878-4A5E-876B-66308E1BEC7C}" type="presOf" srcId="{6471AB91-3A72-41E9-80FC-043ED0236966}" destId="{31FB137F-EEF9-4336-A28D-8C100C2D5879}" srcOrd="1" destOrd="0" presId="urn:microsoft.com/office/officeart/2005/8/layout/cycle2"/>
    <dgm:cxn modelId="{AAA12D6C-0657-4547-9220-E7EAC626A2CB}" type="presOf" srcId="{9995E44C-D2A9-4669-A9D4-33ED1152DC60}" destId="{CC1B5B8C-E480-481A-9A58-EB6E3D5B61B9}" srcOrd="0" destOrd="0" presId="urn:microsoft.com/office/officeart/2005/8/layout/cycle2"/>
    <dgm:cxn modelId="{9984366D-2B92-412E-8006-DD1F9C6DA4FE}" type="presOf" srcId="{B1DF030D-4109-4E0B-8FD3-08122AF0B367}" destId="{C11CC307-B09B-4CD2-A353-283BC1311791}" srcOrd="0" destOrd="0" presId="urn:microsoft.com/office/officeart/2005/8/layout/cycle2"/>
    <dgm:cxn modelId="{AC3B1C74-8E92-4CB3-A53E-A06951D99F1D}" type="presOf" srcId="{EE5796D7-ACF1-4CD6-A7E7-0898B0877BA6}" destId="{415CFA76-EFEA-4D9F-A7AE-F74344303D85}" srcOrd="0" destOrd="0" presId="urn:microsoft.com/office/officeart/2005/8/layout/cycle2"/>
    <dgm:cxn modelId="{7AF10A82-F129-4645-B7A0-342B7B2FA911}" type="presOf" srcId="{15F61F3F-B9C9-4C5C-BF0D-D33EAF602D21}" destId="{91417EF5-16C3-4CE0-B1C6-B426638F074B}" srcOrd="1" destOrd="0" presId="urn:microsoft.com/office/officeart/2005/8/layout/cycle2"/>
    <dgm:cxn modelId="{3DC3A594-45BC-45E2-8C66-0C8ED22059EE}" type="presOf" srcId="{15F61F3F-B9C9-4C5C-BF0D-D33EAF602D21}" destId="{20387DB2-E2D4-4C46-981E-14DFC199FC7A}" srcOrd="0" destOrd="0" presId="urn:microsoft.com/office/officeart/2005/8/layout/cycle2"/>
    <dgm:cxn modelId="{62F0E29B-71FC-4261-A781-651214D26F7C}" srcId="{9995E44C-D2A9-4669-A9D4-33ED1152DC60}" destId="{B7042CB7-7D5B-46B1-BD21-DA3709026AE4}" srcOrd="2" destOrd="0" parTransId="{FF664282-9AC0-424F-BB4F-F4E7D32AA537}" sibTransId="{0543178F-0E93-4A67-83F5-D24D8CDF1D51}"/>
    <dgm:cxn modelId="{87E1EAB9-80E0-4E0A-B5A9-EDC4F6207353}" srcId="{9995E44C-D2A9-4669-A9D4-33ED1152DC60}" destId="{B1DF030D-4109-4E0B-8FD3-08122AF0B367}" srcOrd="3" destOrd="0" parTransId="{5F224C81-892F-44D7-85A0-3CE4B3063737}" sibTransId="{6471AB91-3A72-41E9-80FC-043ED0236966}"/>
    <dgm:cxn modelId="{1FD76FC0-4BE1-4112-9C50-B1E39D269C6D}" type="presOf" srcId="{BFC4EB1F-0E0F-4847-BD82-F7F31CD4C6DF}" destId="{232F0B7B-2234-4FB1-B882-73C5134440D7}" srcOrd="0" destOrd="0" presId="urn:microsoft.com/office/officeart/2005/8/layout/cycle2"/>
    <dgm:cxn modelId="{193370C0-F9FB-490C-A019-6981CC5B3F81}" type="presOf" srcId="{6471AB91-3A72-41E9-80FC-043ED0236966}" destId="{BB8B5AAB-15F2-4B47-9550-F5DC03665061}" srcOrd="0" destOrd="0" presId="urn:microsoft.com/office/officeart/2005/8/layout/cycle2"/>
    <dgm:cxn modelId="{22203DC6-EECC-4E91-B530-B3D8FDFAAC48}" srcId="{9995E44C-D2A9-4669-A9D4-33ED1152DC60}" destId="{EE5796D7-ACF1-4CD6-A7E7-0898B0877BA6}" srcOrd="1" destOrd="0" parTransId="{DCCEB422-3389-40B3-BC4E-1C451B67B5E6}" sibTransId="{15F61F3F-B9C9-4C5C-BF0D-D33EAF602D21}"/>
    <dgm:cxn modelId="{A9E7F6F3-BA38-43DA-AE4B-CD5F543E826D}" type="presOf" srcId="{F54AFA4B-EC49-42A1-89CE-6E8A44A332F0}" destId="{CEE4D47F-AF08-4AEC-B5A4-D1770414C105}" srcOrd="1" destOrd="0" presId="urn:microsoft.com/office/officeart/2005/8/layout/cycle2"/>
    <dgm:cxn modelId="{74008868-3CB6-427D-8123-F91649854B1A}" type="presParOf" srcId="{CC1B5B8C-E480-481A-9A58-EB6E3D5B61B9}" destId="{895B47C6-17CE-49B7-80BC-E9921E6EA431}" srcOrd="0" destOrd="0" presId="urn:microsoft.com/office/officeart/2005/8/layout/cycle2"/>
    <dgm:cxn modelId="{12F4D80D-0A24-4138-B720-C21AD7B2DA83}" type="presParOf" srcId="{CC1B5B8C-E480-481A-9A58-EB6E3D5B61B9}" destId="{47497788-6651-487B-8869-87C4CD0C32B9}" srcOrd="1" destOrd="0" presId="urn:microsoft.com/office/officeart/2005/8/layout/cycle2"/>
    <dgm:cxn modelId="{FBA384B2-D8EF-4A4A-B275-2FB72EB7700B}" type="presParOf" srcId="{47497788-6651-487B-8869-87C4CD0C32B9}" destId="{CEE4D47F-AF08-4AEC-B5A4-D1770414C105}" srcOrd="0" destOrd="0" presId="urn:microsoft.com/office/officeart/2005/8/layout/cycle2"/>
    <dgm:cxn modelId="{D985FB88-3359-4DD5-A5AE-95D1C9FAB9EF}" type="presParOf" srcId="{CC1B5B8C-E480-481A-9A58-EB6E3D5B61B9}" destId="{415CFA76-EFEA-4D9F-A7AE-F74344303D85}" srcOrd="2" destOrd="0" presId="urn:microsoft.com/office/officeart/2005/8/layout/cycle2"/>
    <dgm:cxn modelId="{CBCE534B-769A-449F-80AD-515730C38A56}" type="presParOf" srcId="{CC1B5B8C-E480-481A-9A58-EB6E3D5B61B9}" destId="{20387DB2-E2D4-4C46-981E-14DFC199FC7A}" srcOrd="3" destOrd="0" presId="urn:microsoft.com/office/officeart/2005/8/layout/cycle2"/>
    <dgm:cxn modelId="{12298301-BAB0-4F1B-B1D7-AF1D5A373110}" type="presParOf" srcId="{20387DB2-E2D4-4C46-981E-14DFC199FC7A}" destId="{91417EF5-16C3-4CE0-B1C6-B426638F074B}" srcOrd="0" destOrd="0" presId="urn:microsoft.com/office/officeart/2005/8/layout/cycle2"/>
    <dgm:cxn modelId="{7C66F0D9-72A1-4B1A-B1E9-771190709790}" type="presParOf" srcId="{CC1B5B8C-E480-481A-9A58-EB6E3D5B61B9}" destId="{D01C2874-3C89-40E6-AE4A-2876CABBDCEF}" srcOrd="4" destOrd="0" presId="urn:microsoft.com/office/officeart/2005/8/layout/cycle2"/>
    <dgm:cxn modelId="{8F1FCF9A-FE95-4C4F-B3A5-F4C8B5C424DA}" type="presParOf" srcId="{CC1B5B8C-E480-481A-9A58-EB6E3D5B61B9}" destId="{031481BB-D9E7-4047-850D-FC3FA8C152AB}" srcOrd="5" destOrd="0" presId="urn:microsoft.com/office/officeart/2005/8/layout/cycle2"/>
    <dgm:cxn modelId="{789E221D-4D99-4D15-B122-7890B49FF225}" type="presParOf" srcId="{031481BB-D9E7-4047-850D-FC3FA8C152AB}" destId="{116E6B5E-1D6E-49AA-B36D-90A3C18F363B}" srcOrd="0" destOrd="0" presId="urn:microsoft.com/office/officeart/2005/8/layout/cycle2"/>
    <dgm:cxn modelId="{C52BBEBE-B8FF-4E1B-92E2-31520ABC4E91}" type="presParOf" srcId="{CC1B5B8C-E480-481A-9A58-EB6E3D5B61B9}" destId="{C11CC307-B09B-4CD2-A353-283BC1311791}" srcOrd="6" destOrd="0" presId="urn:microsoft.com/office/officeart/2005/8/layout/cycle2"/>
    <dgm:cxn modelId="{62FE9E0D-4509-48B9-B956-74EB87F838FA}" type="presParOf" srcId="{CC1B5B8C-E480-481A-9A58-EB6E3D5B61B9}" destId="{BB8B5AAB-15F2-4B47-9550-F5DC03665061}" srcOrd="7" destOrd="0" presId="urn:microsoft.com/office/officeart/2005/8/layout/cycle2"/>
    <dgm:cxn modelId="{83A7F9E9-9840-4455-865B-BF01A87852C3}" type="presParOf" srcId="{BB8B5AAB-15F2-4B47-9550-F5DC03665061}" destId="{31FB137F-EEF9-4336-A28D-8C100C2D5879}" srcOrd="0" destOrd="0" presId="urn:microsoft.com/office/officeart/2005/8/layout/cycle2"/>
    <dgm:cxn modelId="{12ED0206-445A-4710-8C60-64459D0659FD}" type="presParOf" srcId="{CC1B5B8C-E480-481A-9A58-EB6E3D5B61B9}" destId="{232F0B7B-2234-4FB1-B882-73C5134440D7}" srcOrd="8" destOrd="0" presId="urn:microsoft.com/office/officeart/2005/8/layout/cycle2"/>
    <dgm:cxn modelId="{9E80E910-9710-4FAC-A799-CAE8C25790D0}" type="presParOf" srcId="{CC1B5B8C-E480-481A-9A58-EB6E3D5B61B9}" destId="{8BAE0DD0-EF17-44A8-A07B-330559A0FB5B}" srcOrd="9" destOrd="0" presId="urn:microsoft.com/office/officeart/2005/8/layout/cycle2"/>
    <dgm:cxn modelId="{9CF984A8-C83C-40EA-84CB-AFBB9CCA0F61}" type="presParOf" srcId="{8BAE0DD0-EF17-44A8-A07B-330559A0FB5B}" destId="{0795126C-C617-4F80-9B89-7A33C196A9B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11F35-ABE9-4627-8629-BAF6245FDFF2}">
      <dsp:nvSpPr>
        <dsp:cNvPr id="0" name=""/>
        <dsp:cNvSpPr/>
      </dsp:nvSpPr>
      <dsp:spPr>
        <a:xfrm>
          <a:off x="282912" y="1418"/>
          <a:ext cx="3604900" cy="216203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noProof="0" dirty="0"/>
            <a:t>Optimiser la dépense collective</a:t>
          </a:r>
          <a:endParaRPr lang="fr-FR" sz="1200" kern="1200" noProof="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noProof="0" dirty="0"/>
            <a:t>Mutualiser de ressources numériques.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noProof="0" dirty="0"/>
            <a:t>Réduire les coûts de fonctionnement.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noProof="0" dirty="0"/>
            <a:t>S’inscrire dans la « politique de la donnée » avec une meilleure circulation et valorisation de la donnée.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200" kern="1200" dirty="0"/>
            <a:t>Massifier l’achat public pour </a:t>
          </a:r>
          <a:r>
            <a:rPr lang="fr-FR" sz="1200" b="0" kern="1200" dirty="0"/>
            <a:t>optimiser les couts d’achat et les dépenses </a:t>
          </a:r>
          <a:r>
            <a:rPr lang="fr-FR" sz="1200" kern="1200" dirty="0"/>
            <a:t>de fonctionnement.</a:t>
          </a:r>
          <a:endParaRPr lang="fr-FR" sz="1200" kern="1200" noProof="0" dirty="0"/>
        </a:p>
      </dsp:txBody>
      <dsp:txXfrm>
        <a:off x="282912" y="1418"/>
        <a:ext cx="3604900" cy="2162034"/>
      </dsp:txXfrm>
    </dsp:sp>
    <dsp:sp modelId="{073778E0-D3BC-4B23-88A8-A26127A60A4C}">
      <dsp:nvSpPr>
        <dsp:cNvPr id="0" name=""/>
        <dsp:cNvSpPr/>
      </dsp:nvSpPr>
      <dsp:spPr>
        <a:xfrm>
          <a:off x="4215909" y="98144"/>
          <a:ext cx="3280970" cy="196858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noProof="0" dirty="0"/>
            <a:t>S’assurer de la conformité et de la sécurité des données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noProof="0" dirty="0"/>
            <a:t>Converger des ressources informatiques et télécoms des EPCI.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noProof="0" dirty="0"/>
            <a:t>Minimiser la responsabilité des EPCI sur le socle de la conformité réglementaire.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noProof="0" dirty="0"/>
            <a:t>Harmoniser du traitement des données et de leurs confidentialités</a:t>
          </a:r>
        </a:p>
      </dsp:txBody>
      <dsp:txXfrm>
        <a:off x="4215909" y="98144"/>
        <a:ext cx="3280970" cy="1968582"/>
      </dsp:txXfrm>
    </dsp:sp>
    <dsp:sp modelId="{D3FBC05F-1FEC-4623-A9B9-BC25FD927A43}">
      <dsp:nvSpPr>
        <dsp:cNvPr id="0" name=""/>
        <dsp:cNvSpPr/>
      </dsp:nvSpPr>
      <dsp:spPr>
        <a:xfrm>
          <a:off x="7824977" y="98144"/>
          <a:ext cx="3280970" cy="196858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noProof="0" dirty="0"/>
            <a:t>Accélérer la modernisation et la performance des services aux usagers</a:t>
          </a:r>
          <a:endParaRPr lang="fr-FR" sz="1200" kern="1200" noProof="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noProof="0" dirty="0"/>
            <a:t>Apporter des services de proximité aux usagers de façon cohérente sur l’ensemble de notre territoire.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noProof="0" dirty="0"/>
            <a:t>Proposer une meilleure accessibilité des services.</a:t>
          </a:r>
        </a:p>
      </dsp:txBody>
      <dsp:txXfrm>
        <a:off x="7824977" y="98144"/>
        <a:ext cx="3280970" cy="1968582"/>
      </dsp:txXfrm>
    </dsp:sp>
    <dsp:sp modelId="{7BFEB180-27AE-403B-BDC5-7455C8BA617E}">
      <dsp:nvSpPr>
        <dsp:cNvPr id="0" name=""/>
        <dsp:cNvSpPr/>
      </dsp:nvSpPr>
      <dsp:spPr>
        <a:xfrm>
          <a:off x="2249411" y="2491550"/>
          <a:ext cx="3280970" cy="196858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noProof="0" dirty="0"/>
            <a:t>Coordonner et piloter la transition numérique</a:t>
          </a:r>
          <a:endParaRPr lang="fr-FR" sz="1200" kern="1200" noProof="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noProof="0" dirty="0"/>
            <a:t>Apporter les ressources nécessaires pour le développement de services numériques dans chaque collectivité.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noProof="0" dirty="0"/>
            <a:t>Mise en œuvre d’un catalogue de services unifié et simplifié.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kern="1200" noProof="0" dirty="0"/>
        </a:p>
      </dsp:txBody>
      <dsp:txXfrm>
        <a:off x="2249411" y="2491550"/>
        <a:ext cx="3280970" cy="1968582"/>
      </dsp:txXfrm>
    </dsp:sp>
    <dsp:sp modelId="{83EC7A7F-60A8-4360-989C-ED61D3DF905E}">
      <dsp:nvSpPr>
        <dsp:cNvPr id="0" name=""/>
        <dsp:cNvSpPr/>
      </dsp:nvSpPr>
      <dsp:spPr>
        <a:xfrm>
          <a:off x="5858478" y="2491550"/>
          <a:ext cx="3280970" cy="196858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noProof="0" dirty="0"/>
            <a:t>Créer un territoire numérique et inclusif au service du citoyen</a:t>
          </a:r>
          <a:endParaRPr lang="fr-FR" sz="1200" kern="1200" noProof="0" dirty="0"/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kern="1200" noProof="0" dirty="0"/>
            <a:t>Les collectivités deviennent un acteur majeur dans le domaine de la transition numérique.</a:t>
          </a:r>
        </a:p>
      </dsp:txBody>
      <dsp:txXfrm>
        <a:off x="5858478" y="2491550"/>
        <a:ext cx="3280970" cy="19685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5B47C6-17CE-49B7-80BC-E9921E6EA431}">
      <dsp:nvSpPr>
        <dsp:cNvPr id="0" name=""/>
        <dsp:cNvSpPr/>
      </dsp:nvSpPr>
      <dsp:spPr>
        <a:xfrm>
          <a:off x="1693117" y="1490"/>
          <a:ext cx="957647" cy="957647"/>
        </a:xfrm>
        <a:prstGeom prst="ellipse">
          <a:avLst/>
        </a:prstGeom>
        <a:solidFill>
          <a:srgbClr val="15608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Gouverner</a:t>
          </a:r>
        </a:p>
      </dsp:txBody>
      <dsp:txXfrm>
        <a:off x="1833361" y="141734"/>
        <a:ext cx="677159" cy="677159"/>
      </dsp:txXfrm>
    </dsp:sp>
    <dsp:sp modelId="{47497788-6651-487B-8869-87C4CD0C32B9}">
      <dsp:nvSpPr>
        <dsp:cNvPr id="0" name=""/>
        <dsp:cNvSpPr/>
      </dsp:nvSpPr>
      <dsp:spPr>
        <a:xfrm rot="2160000">
          <a:off x="2620461" y="737005"/>
          <a:ext cx="254420" cy="323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>
        <a:off x="2627749" y="779214"/>
        <a:ext cx="178094" cy="193924"/>
      </dsp:txXfrm>
    </dsp:sp>
    <dsp:sp modelId="{415CFA76-EFEA-4D9F-A7AE-F74344303D85}">
      <dsp:nvSpPr>
        <dsp:cNvPr id="0" name=""/>
        <dsp:cNvSpPr/>
      </dsp:nvSpPr>
      <dsp:spPr>
        <a:xfrm>
          <a:off x="2856230" y="846542"/>
          <a:ext cx="957647" cy="957647"/>
        </a:xfrm>
        <a:prstGeom prst="ellipse">
          <a:avLst/>
        </a:prstGeom>
        <a:solidFill>
          <a:srgbClr val="15608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Coordonner</a:t>
          </a:r>
        </a:p>
      </dsp:txBody>
      <dsp:txXfrm>
        <a:off x="2996474" y="986786"/>
        <a:ext cx="677159" cy="677159"/>
      </dsp:txXfrm>
    </dsp:sp>
    <dsp:sp modelId="{20387DB2-E2D4-4C46-981E-14DFC199FC7A}">
      <dsp:nvSpPr>
        <dsp:cNvPr id="0" name=""/>
        <dsp:cNvSpPr/>
      </dsp:nvSpPr>
      <dsp:spPr>
        <a:xfrm rot="6480000">
          <a:off x="2987934" y="1840575"/>
          <a:ext cx="254420" cy="323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 rot="10800000">
        <a:off x="3037890" y="1868921"/>
        <a:ext cx="178094" cy="193924"/>
      </dsp:txXfrm>
    </dsp:sp>
    <dsp:sp modelId="{D01C2874-3C89-40E6-AE4A-2876CABBDCEF}">
      <dsp:nvSpPr>
        <dsp:cNvPr id="0" name=""/>
        <dsp:cNvSpPr/>
      </dsp:nvSpPr>
      <dsp:spPr>
        <a:xfrm>
          <a:off x="2411960" y="2213864"/>
          <a:ext cx="957647" cy="9576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Répondre à la demande</a:t>
          </a:r>
        </a:p>
      </dsp:txBody>
      <dsp:txXfrm>
        <a:off x="2552204" y="2354108"/>
        <a:ext cx="677159" cy="677159"/>
      </dsp:txXfrm>
    </dsp:sp>
    <dsp:sp modelId="{031481BB-D9E7-4047-850D-FC3FA8C152AB}">
      <dsp:nvSpPr>
        <dsp:cNvPr id="0" name=""/>
        <dsp:cNvSpPr/>
      </dsp:nvSpPr>
      <dsp:spPr>
        <a:xfrm rot="10800000">
          <a:off x="2051931" y="2531085"/>
          <a:ext cx="254420" cy="323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 rot="10800000">
        <a:off x="2128257" y="2595726"/>
        <a:ext cx="178094" cy="193924"/>
      </dsp:txXfrm>
    </dsp:sp>
    <dsp:sp modelId="{C11CC307-B09B-4CD2-A353-283BC1311791}">
      <dsp:nvSpPr>
        <dsp:cNvPr id="0" name=""/>
        <dsp:cNvSpPr/>
      </dsp:nvSpPr>
      <dsp:spPr>
        <a:xfrm>
          <a:off x="974273" y="2213864"/>
          <a:ext cx="957647" cy="9576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Améliorer Evoluer</a:t>
          </a:r>
        </a:p>
      </dsp:txBody>
      <dsp:txXfrm>
        <a:off x="1114517" y="2354108"/>
        <a:ext cx="677159" cy="677159"/>
      </dsp:txXfrm>
    </dsp:sp>
    <dsp:sp modelId="{BB8B5AAB-15F2-4B47-9550-F5DC03665061}">
      <dsp:nvSpPr>
        <dsp:cNvPr id="0" name=""/>
        <dsp:cNvSpPr/>
      </dsp:nvSpPr>
      <dsp:spPr>
        <a:xfrm rot="15120000">
          <a:off x="1105977" y="1854272"/>
          <a:ext cx="254420" cy="323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/>
        </a:p>
      </dsp:txBody>
      <dsp:txXfrm rot="10800000">
        <a:off x="1155933" y="1955208"/>
        <a:ext cx="178094" cy="193924"/>
      </dsp:txXfrm>
    </dsp:sp>
    <dsp:sp modelId="{232F0B7B-2234-4FB1-B882-73C5134440D7}">
      <dsp:nvSpPr>
        <dsp:cNvPr id="0" name=""/>
        <dsp:cNvSpPr/>
      </dsp:nvSpPr>
      <dsp:spPr>
        <a:xfrm>
          <a:off x="530003" y="846542"/>
          <a:ext cx="957647" cy="9576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Evaluer</a:t>
          </a:r>
        </a:p>
      </dsp:txBody>
      <dsp:txXfrm>
        <a:off x="670247" y="986786"/>
        <a:ext cx="677159" cy="677159"/>
      </dsp:txXfrm>
    </dsp:sp>
    <dsp:sp modelId="{8BAE0DD0-EF17-44A8-A07B-330559A0FB5B}">
      <dsp:nvSpPr>
        <dsp:cNvPr id="0" name=""/>
        <dsp:cNvSpPr/>
      </dsp:nvSpPr>
      <dsp:spPr>
        <a:xfrm rot="19440000">
          <a:off x="1457348" y="745469"/>
          <a:ext cx="254420" cy="3232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800" kern="1200" dirty="0"/>
        </a:p>
      </dsp:txBody>
      <dsp:txXfrm>
        <a:off x="1464636" y="832542"/>
        <a:ext cx="178094" cy="1939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AB244-8678-DE4E-A701-1F107FA029AC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8DB128-96F4-7549-8885-D4B6FCBC5F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33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9E5B4-C0C0-448E-AEAD-09D86A79853A}" type="slidenum">
              <a:rPr lang="fr-FR" smtClean="0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725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9E5B4-C0C0-448E-AEAD-09D86A79853A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7386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9E5B4-C0C0-448E-AEAD-09D86A79853A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9483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9F074-BB94-BDC3-DE19-0DE063DEC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83696F-4AFA-5096-443D-6C2745D6D2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0A9B9A1-2D55-5421-C012-546B2B5E2A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DB71B5B-7839-FD27-84CF-14CD28338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16AD-05FD-4306-BF90-8F06625D64A6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9475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une procédure électronique ayant un coût de traitement estimé cent fois plus faible que celui d’une procédure papier) 	</a:t>
            </a:r>
          </a:p>
          <a:p>
            <a:r>
              <a:rPr lang="fr-FR" dirty="0"/>
              <a:t>coconsttruction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16AD-05FD-4306-BF90-8F06625D64A6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1021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5E78C-785E-3A73-372F-6B7CA0482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DFC7B4A-E9DA-A7ED-1ACA-E7DEE1E94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F390AC4-0C7A-E819-8638-FEDEC2345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6DE791-EC12-BBC1-577B-2EC7CC4DE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F416AD-05FD-4306-BF90-8F06625D64A6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4045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 rapport aux axes analysées lors de la mission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19E5B4-C0C0-448E-AEAD-09D86A79853A}" type="slidenum">
              <a:rPr lang="fr-FR" smtClean="0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79961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07950" y="739775"/>
            <a:ext cx="6581775" cy="37036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CD501-6BB7-45B6-B183-6435F0E3813A}" type="slidenum">
              <a:rPr lang="th-TH" smtClean="0"/>
              <a:t>18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8913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B325C2-3214-6883-4028-47166A595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4177E3-C6D2-B710-0254-88E4BE8265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E712BF-10D8-B6F7-2138-A146D1990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F20C01-40C0-CA84-74F3-655DA88E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E0264C-0B0F-CFE8-067A-D432B418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4113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19724A-BCAE-BD59-7655-11A7BE64F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3BAAAAA-6741-B22A-1CDD-1EC6E9D6D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9E66ED-CA77-EE22-483B-A6F1D118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04FAF6C-8E28-FFAA-7B2F-F833D408A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DF4F91-1117-4081-FF95-D14AA9C83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271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510E469-0DE6-E97B-BF95-BFBD95F87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483C9A0-F7E9-E29B-0A03-A7C734C18D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4266E3-277E-F070-D59C-F7F28DE8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6C910E-B9AA-DF37-4400-F80605F6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F6A185C-C03E-CBF9-077C-44D6D64FF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144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/>
          <p:cNvSpPr>
            <a:spLocks noGrp="1"/>
          </p:cNvSpPr>
          <p:nvPr>
            <p:ph type="body" sz="quarter" idx="18"/>
          </p:nvPr>
        </p:nvSpPr>
        <p:spPr>
          <a:xfrm>
            <a:off x="609601" y="3429000"/>
            <a:ext cx="4516967" cy="1188720"/>
          </a:xfrm>
        </p:spPr>
        <p:txBody>
          <a:bodyPr/>
          <a:lstStyle>
            <a:lvl1pPr marL="0" indent="0" algn="l" defTabSz="412468" rtl="0" eaLnBrk="1" latinLnBrk="0" hangingPunct="1">
              <a:spcBef>
                <a:spcPct val="0"/>
              </a:spcBef>
              <a:spcAft>
                <a:spcPts val="0"/>
              </a:spcAft>
              <a:buNone/>
              <a:defRPr lang="fr-FR" sz="1680" b="1" kern="1200" cap="all" baseline="0" dirty="0" smtClean="0">
                <a:solidFill>
                  <a:schemeClr val="tx1"/>
                </a:solidFill>
                <a:latin typeface="Lato"/>
                <a:ea typeface="+mj-ea"/>
                <a:cs typeface="+mj-cs"/>
              </a:defRPr>
            </a:lvl1pPr>
          </a:lstStyle>
          <a:p>
            <a:pPr lvl="0"/>
            <a:r>
              <a:rPr lang="fr-FR" dirty="0"/>
              <a:t>Modifier les styles 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7"/>
          </p:nvPr>
        </p:nvSpPr>
        <p:spPr>
          <a:xfrm>
            <a:off x="765560" y="1641241"/>
            <a:ext cx="2400000" cy="108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sz="quarter" idx="16"/>
          </p:nvPr>
        </p:nvSpPr>
        <p:spPr>
          <a:xfrm>
            <a:off x="5943224" y="0"/>
            <a:ext cx="6248777" cy="67305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fr-FR"/>
          </a:p>
        </p:txBody>
      </p:sp>
      <p:sp>
        <p:nvSpPr>
          <p:cNvPr id="12" name="Espace réservé du pied de page 13"/>
          <p:cNvSpPr>
            <a:spLocks noGrp="1"/>
          </p:cNvSpPr>
          <p:nvPr>
            <p:ph type="ftr" sz="quarter" idx="3"/>
          </p:nvPr>
        </p:nvSpPr>
        <p:spPr>
          <a:xfrm>
            <a:off x="1117602" y="6356986"/>
            <a:ext cx="4775199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1018624" rtl="0" eaLnBrk="1" latinLnBrk="0" hangingPunct="1">
              <a:defRPr lang="fr-FR" sz="960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1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" y="6356986"/>
            <a:ext cx="1117600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960" kern="1200" smtClean="0">
                <a:solidFill>
                  <a:schemeClr val="tx1">
                    <a:lumMod val="40000"/>
                    <a:lumOff val="6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0000-00-00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97727513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7"/>
          <p:cNvSpPr>
            <a:spLocks noGrp="1"/>
          </p:cNvSpPr>
          <p:nvPr>
            <p:ph type="body" sz="quarter" idx="16"/>
          </p:nvPr>
        </p:nvSpPr>
        <p:spPr>
          <a:xfrm>
            <a:off x="1671805" y="1417321"/>
            <a:ext cx="8848391" cy="4403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80" b="1" cap="all" baseline="0">
                <a:solidFill>
                  <a:schemeClr val="bg2"/>
                </a:solidFill>
                <a:latin typeface="Lato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4" name="Espace réservé du texte 21"/>
          <p:cNvSpPr>
            <a:spLocks noGrp="1"/>
          </p:cNvSpPr>
          <p:nvPr>
            <p:ph type="body" sz="quarter" idx="18" hasCustomPrompt="1"/>
          </p:nvPr>
        </p:nvSpPr>
        <p:spPr>
          <a:xfrm>
            <a:off x="1976647" y="1965038"/>
            <a:ext cx="8543548" cy="1371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FontTx/>
              <a:buNone/>
              <a:defRPr sz="1200">
                <a:solidFill>
                  <a:schemeClr val="tx1">
                    <a:lumMod val="60000"/>
                    <a:lumOff val="40000"/>
                  </a:schemeClr>
                </a:solidFill>
                <a:latin typeface="Lato"/>
              </a:defRPr>
            </a:lvl1pPr>
            <a:lvl2pPr marL="206233" indent="0">
              <a:buFontTx/>
              <a:buNone/>
              <a:defRPr sz="1082">
                <a:solidFill>
                  <a:schemeClr val="tx1">
                    <a:lumMod val="60000"/>
                    <a:lumOff val="40000"/>
                  </a:schemeClr>
                </a:solidFill>
                <a:latin typeface="Lato"/>
              </a:defRPr>
            </a:lvl2pPr>
          </a:lstStyle>
          <a:p>
            <a:pPr>
              <a:lnSpc>
                <a:spcPct val="130000"/>
              </a:lnSpc>
            </a:pPr>
            <a:r>
              <a:rPr lang="en-US" sz="1082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Texte</a:t>
            </a:r>
            <a:r>
              <a:rPr lang="en-US" sz="1082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 </a:t>
            </a:r>
            <a:r>
              <a:rPr lang="en-US" sz="1082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Texte</a:t>
            </a:r>
            <a:r>
              <a:rPr lang="en-US" sz="1082" dirty="0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 </a:t>
            </a:r>
            <a:r>
              <a:rPr lang="en-US" sz="1082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TexteTexteTexte</a:t>
            </a:r>
            <a:endParaRPr lang="en-US" sz="1082" dirty="0">
              <a:solidFill>
                <a:schemeClr val="tx1">
                  <a:lumMod val="50000"/>
                  <a:lumOff val="50000"/>
                </a:schemeClr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6" name="Rectangle 11"/>
          <p:cNvSpPr/>
          <p:nvPr userDrawn="1"/>
        </p:nvSpPr>
        <p:spPr>
          <a:xfrm flipV="1">
            <a:off x="5102943" y="663658"/>
            <a:ext cx="1986115" cy="6024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981" tIns="54990" rIns="109981" bIns="54990" rtlCol="0" anchor="ctr">
            <a:noAutofit/>
          </a:bodyPr>
          <a:lstStyle/>
          <a:p>
            <a:pPr algn="ctr"/>
            <a:endParaRPr lang="en-US" sz="1181" dirty="0"/>
          </a:p>
        </p:txBody>
      </p:sp>
      <p:sp>
        <p:nvSpPr>
          <p:cNvPr id="8" name="Espace réservé du texte 12"/>
          <p:cNvSpPr>
            <a:spLocks noGrp="1"/>
          </p:cNvSpPr>
          <p:nvPr>
            <p:ph type="body" sz="quarter" idx="15"/>
          </p:nvPr>
        </p:nvSpPr>
        <p:spPr>
          <a:xfrm>
            <a:off x="1671805" y="790519"/>
            <a:ext cx="8848391" cy="3429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40000"/>
                    <a:lumOff val="60000"/>
                  </a:schemeClr>
                </a:solidFill>
                <a:latin typeface="Lato"/>
              </a:defRPr>
            </a:lvl1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pic>
        <p:nvPicPr>
          <p:cNvPr id="9" name="Image 8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8" y="183359"/>
            <a:ext cx="1110672" cy="499802"/>
          </a:xfrm>
          <a:prstGeom prst="rect">
            <a:avLst/>
          </a:prstGeom>
        </p:spPr>
      </p:pic>
      <p:sp>
        <p:nvSpPr>
          <p:cNvPr id="10" name="Titre 10"/>
          <p:cNvSpPr>
            <a:spLocks noGrp="1"/>
          </p:cNvSpPr>
          <p:nvPr>
            <p:ph type="title" hasCustomPrompt="1"/>
          </p:nvPr>
        </p:nvSpPr>
        <p:spPr>
          <a:xfrm>
            <a:off x="1671805" y="136526"/>
            <a:ext cx="8848391" cy="5934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 b="1" cap="all" baseline="0">
                <a:solidFill>
                  <a:schemeClr val="tx1"/>
                </a:solidFill>
                <a:latin typeface="Lato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texte 2"/>
          <p:cNvSpPr>
            <a:spLocks noGrp="1"/>
          </p:cNvSpPr>
          <p:nvPr>
            <p:ph type="body" sz="quarter" idx="71"/>
          </p:nvPr>
        </p:nvSpPr>
        <p:spPr>
          <a:xfrm>
            <a:off x="1976646" y="3520440"/>
            <a:ext cx="8543548" cy="2834640"/>
          </a:xfrm>
          <a:prstGeom prst="rect">
            <a:avLst/>
          </a:prstGeom>
        </p:spPr>
        <p:txBody>
          <a:bodyPr>
            <a:noAutofit/>
          </a:bodyPr>
          <a:lstStyle>
            <a:lvl1pPr marL="302400" indent="-302400">
              <a:spcBef>
                <a:spcPts val="720"/>
              </a:spcBef>
              <a:spcAft>
                <a:spcPts val="720"/>
              </a:spcAft>
              <a:buClr>
                <a:schemeClr val="bg2"/>
              </a:buClr>
              <a:buFont typeface="Wingdings" panose="05000000000000000000" pitchFamily="2" charset="2"/>
              <a:buChar char="è"/>
              <a:defRPr/>
            </a:lvl1pPr>
            <a:lvl2pPr marL="432000" indent="-216000">
              <a:spcBef>
                <a:spcPts val="720"/>
              </a:spcBef>
              <a:spcAft>
                <a:spcPts val="720"/>
              </a:spcAft>
              <a:buClr>
                <a:schemeClr val="bg2"/>
              </a:buClr>
              <a:defRPr/>
            </a:lvl2pPr>
            <a:lvl3pPr marL="648000" indent="-216000">
              <a:spcBef>
                <a:spcPts val="720"/>
              </a:spcBef>
              <a:spcAft>
                <a:spcPts val="720"/>
              </a:spcAft>
              <a:defRPr/>
            </a:lvl3pPr>
            <a:lvl4pPr marL="864000" indent="-216000">
              <a:spcBef>
                <a:spcPts val="720"/>
              </a:spcBef>
              <a:spcAft>
                <a:spcPts val="720"/>
              </a:spcAft>
              <a:defRPr/>
            </a:lvl4pPr>
            <a:lvl5pPr marL="1080000" indent="-216000">
              <a:spcBef>
                <a:spcPts val="720"/>
              </a:spcBef>
              <a:spcAft>
                <a:spcPts val="720"/>
              </a:spcAft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Espace réservé du pied de page 13"/>
          <p:cNvSpPr>
            <a:spLocks noGrp="1"/>
          </p:cNvSpPr>
          <p:nvPr>
            <p:ph type="ftr" sz="quarter" idx="3"/>
          </p:nvPr>
        </p:nvSpPr>
        <p:spPr>
          <a:xfrm>
            <a:off x="1396410" y="6356986"/>
            <a:ext cx="9416423" cy="345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algn="ctr" defTabSz="1018624" rtl="0" eaLnBrk="1" latinLnBrk="0" hangingPunct="1">
              <a:defRPr lang="fr-FR" sz="960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1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" y="6356986"/>
            <a:ext cx="1396409" cy="345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fr-FR" sz="960" kern="1200" smtClean="0">
                <a:solidFill>
                  <a:schemeClr val="tx1">
                    <a:lumMod val="40000"/>
                    <a:lumOff val="6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0000-00-00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407794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5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4" name="Rectangle 11"/>
          <p:cNvSpPr/>
          <p:nvPr userDrawn="1"/>
        </p:nvSpPr>
        <p:spPr>
          <a:xfrm flipV="1">
            <a:off x="5204795" y="4301454"/>
            <a:ext cx="1986115" cy="6024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9981" tIns="54990" rIns="109981" bIns="54990" rtlCol="0" anchor="ctr"/>
          <a:lstStyle/>
          <a:p>
            <a:pPr algn="ctr"/>
            <a:endParaRPr lang="en-US" sz="1181" dirty="0"/>
          </a:p>
        </p:txBody>
      </p:sp>
      <p:sp>
        <p:nvSpPr>
          <p:cNvPr id="5" name="Titre 10"/>
          <p:cNvSpPr>
            <a:spLocks noGrp="1"/>
          </p:cNvSpPr>
          <p:nvPr>
            <p:ph type="title" hasCustomPrompt="1"/>
          </p:nvPr>
        </p:nvSpPr>
        <p:spPr>
          <a:xfrm>
            <a:off x="939744" y="3698122"/>
            <a:ext cx="10516217" cy="546648"/>
          </a:xfrm>
          <a:prstGeom prst="rect">
            <a:avLst/>
          </a:prstGeom>
        </p:spPr>
        <p:txBody>
          <a:bodyPr/>
          <a:lstStyle>
            <a:lvl1pPr>
              <a:defRPr sz="2400" b="1" cap="all" baseline="0">
                <a:solidFill>
                  <a:schemeClr val="tx1"/>
                </a:solidFill>
                <a:latin typeface="Lato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6" name="Espace réservé du texte 12"/>
          <p:cNvSpPr>
            <a:spLocks noGrp="1"/>
          </p:cNvSpPr>
          <p:nvPr>
            <p:ph type="body" sz="quarter" idx="15" hasCustomPrompt="1"/>
          </p:nvPr>
        </p:nvSpPr>
        <p:spPr>
          <a:xfrm>
            <a:off x="946906" y="4526281"/>
            <a:ext cx="10509055" cy="17137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20">
                <a:solidFill>
                  <a:schemeClr val="tx1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fr-FR" dirty="0"/>
              <a:t>Modifier les styles du texte du masque </a:t>
            </a:r>
          </a:p>
        </p:txBody>
      </p:sp>
      <p:sp>
        <p:nvSpPr>
          <p:cNvPr id="12" name="Espace réservé du pied de page 13"/>
          <p:cNvSpPr>
            <a:spLocks noGrp="1"/>
          </p:cNvSpPr>
          <p:nvPr>
            <p:ph type="ftr" sz="quarter" idx="3"/>
          </p:nvPr>
        </p:nvSpPr>
        <p:spPr>
          <a:xfrm>
            <a:off x="1396410" y="6356986"/>
            <a:ext cx="9416423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1018624" rtl="0" eaLnBrk="1" latinLnBrk="0" hangingPunct="1">
              <a:defRPr lang="fr-FR" sz="960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Pied de page</a:t>
            </a:r>
            <a:endParaRPr lang="fr-FR" dirty="0"/>
          </a:p>
        </p:txBody>
      </p:sp>
      <p:sp>
        <p:nvSpPr>
          <p:cNvPr id="13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" y="6356986"/>
            <a:ext cx="1396409" cy="345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fr-FR" sz="960" kern="1200" smtClean="0">
                <a:solidFill>
                  <a:schemeClr val="tx1">
                    <a:lumMod val="40000"/>
                    <a:lumOff val="6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fr-FR"/>
              <a:t>0000-00-00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984167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">
            <a:extLst>
              <a:ext uri="{FF2B5EF4-FFF2-40B4-BE49-F238E27FC236}">
                <a16:creationId xmlns:a16="http://schemas.microsoft.com/office/drawing/2014/main" id="{07DF504E-9D79-4514-B88D-78452F5A4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5722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99">
                <a:solidFill>
                  <a:schemeClr val="bg1"/>
                </a:solidFill>
                <a:latin typeface="+mn-lt"/>
                <a:ea typeface="Amazon Ember" panose="020B0603020204020204" pitchFamily="34" charset="0"/>
                <a:cs typeface="Amazon Ember" panose="020B0603020204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DA7D5156-5DE0-442B-A1C4-D628238CF3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1" y="87077"/>
            <a:ext cx="2547747" cy="63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29226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532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609562" y="1604400"/>
            <a:ext cx="10971684" cy="437389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87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2865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96694" y="810591"/>
            <a:ext cx="9198611" cy="443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C00000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1" cy="720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99" b="1" i="0">
                <a:solidFill>
                  <a:srgbClr val="C0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013505" y="6449057"/>
            <a:ext cx="3335344" cy="335004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261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948BF6-10EA-7792-CB5D-3B1DB462F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200A5B-CA8F-271C-5FE4-6BE2AAEE5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8DF516-0D9F-D65A-6826-44C66183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61CDAD-7D18-D603-73A0-EB27CBE72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C768B7-3F01-0C53-003A-0B12DA237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6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A076C-4FCC-A511-ADC6-25455CD0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7220410-9BDC-0C3B-6BEF-CAE5620AA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C0B8992-FF6F-0B68-2695-1E9753623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F74590-8492-0C29-A43A-0A9F59E92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BCBFF6-E58B-F3F3-BE43-DC5D408F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61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32A198-B92A-F3E6-3A4B-86C88F7D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1B35D0-F887-CBAA-F865-7EE43D821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CFB758-8D6A-4A48-3CD5-66A51FF49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1D096D1-157F-DF6E-9732-21A6B050A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4B3208-01A8-01BB-091C-EB84B090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71B386-E0F2-3397-8C23-0AEF18AD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88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4887A9-6381-3F81-90A3-76EFE0863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7D6FD5-6071-ECE8-A9DF-0D81CFABC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6B0625-96E2-0335-CD97-B266D6D62F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DA68C26-617C-C24F-FB02-9C8A3DE6B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C5E48F2-2C11-42C5-8E60-6E892A1E3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6F83B0A-01C4-BC74-CA17-179BB030D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44328B-41AD-EBD4-BF79-B2E7AF8E9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F21BDF0-E92D-8B9F-20E0-63261D5EC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917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0C870C-896E-2268-EC5E-15DAD9C27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120C468-8C4F-F6CA-49FC-7B1A2977C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9507DD8-CF79-9406-10ED-31FF60EB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7D672AA-7320-CF01-38E6-A8B12DE13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446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39F7A1F-0403-68DF-E653-545F14F58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210A2CB-F7D1-8070-FAFB-BF53FA92D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B7C13E-84EE-B49C-14B9-DA4AFAA35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579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5D3E9B-9067-92FA-7E00-E78845E9E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DDA698-AA14-F63C-B4EF-CAE3567D6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DBFDC7B-5E13-CAE9-203E-9540DE477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7A9A4D-77BB-402A-72A4-72702AF5C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86DA55-47C1-D7B5-0E17-885E10F9D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FFC8D0-F38C-17CE-CCFD-12C30B76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52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A5EFE9-CF40-7D08-75CF-BF67DD39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0ED16EF-5405-0C99-D277-4C0949204A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D6F5E5-D8B8-A84A-ADFB-198751996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DAE78A-50B2-F536-8B02-031C2B94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4AD80-AB72-46B4-B98C-A4BCBBA752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13D46F-CCDA-A1E4-09CF-E03DB6268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5F3D23-BB5C-0B1D-B06F-5373BD863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2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E4E04B4-1FD4-A2EB-ED08-B6C0DCE1A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F9C2E2F-E49D-594C-3048-86B46CE60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69A50D-09C9-BF85-5C4D-1361E22F94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F4AD80-AB72-46B4-B98C-A4BCBBA752EA}" type="datetimeFigureOut">
              <a:rPr lang="fr-FR" smtClean="0"/>
              <a:t>23/09/2024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1226DA-46D3-638D-DC7F-4C4C1EDA4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1A0C31-1997-3C0F-1B44-A0553D377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424F0D-52A7-4203-8368-03D64DD38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2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jpg"/><Relationship Id="rId7" Type="http://schemas.openxmlformats.org/officeDocument/2006/relationships/image" Target="../media/image36.png"/><Relationship Id="rId12" Type="http://schemas.openxmlformats.org/officeDocument/2006/relationships/image" Target="../media/image41.jpg"/><Relationship Id="rId17" Type="http://schemas.openxmlformats.org/officeDocument/2006/relationships/image" Target="../media/image46.png"/><Relationship Id="rId2" Type="http://schemas.openxmlformats.org/officeDocument/2006/relationships/image" Target="../media/image31.jpg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jp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6.png"/><Relationship Id="rId7" Type="http://schemas.openxmlformats.org/officeDocument/2006/relationships/image" Target="../media/image1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CE617F-34FC-49A9-7302-8D2267F49FB2}"/>
              </a:ext>
            </a:extLst>
          </p:cNvPr>
          <p:cNvSpPr/>
          <p:nvPr/>
        </p:nvSpPr>
        <p:spPr>
          <a:xfrm>
            <a:off x="0" y="0"/>
            <a:ext cx="12192000" cy="6394349"/>
          </a:xfrm>
          <a:prstGeom prst="rect">
            <a:avLst/>
          </a:prstGeom>
          <a:solidFill>
            <a:srgbClr val="E2F6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4" name="Image 33" descr="Une image contenant sapin, arbre, skier, dessin humoristique&#10;&#10;Description générée automatiquement">
            <a:extLst>
              <a:ext uri="{FF2B5EF4-FFF2-40B4-BE49-F238E27FC236}">
                <a16:creationId xmlns:a16="http://schemas.microsoft.com/office/drawing/2014/main" id="{2E9F8260-E718-90FA-4E44-B1F5F9ED1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652"/>
            <a:ext cx="12192000" cy="6858000"/>
          </a:xfrm>
          <a:prstGeom prst="rect">
            <a:avLst/>
          </a:prstGeom>
        </p:spPr>
      </p:pic>
      <p:pic>
        <p:nvPicPr>
          <p:cNvPr id="17" name="Image 16" descr="Une image contenant texte, Police, Graphique, capture d’écran&#10;&#10;Description générée automatiquement">
            <a:extLst>
              <a:ext uri="{FF2B5EF4-FFF2-40B4-BE49-F238E27FC236}">
                <a16:creationId xmlns:a16="http://schemas.microsoft.com/office/drawing/2014/main" id="{AB7A2C89-5384-AFA2-BAA2-F9A0C71AF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662" y="868678"/>
            <a:ext cx="6074676" cy="1810516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358FFD8-416A-1AB0-90B6-0D33B30D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775" y="-2193925"/>
            <a:ext cx="31146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50FBE58-FA0E-5B07-7FEA-ABC5DA604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09" y="6394349"/>
            <a:ext cx="5410986" cy="525825"/>
          </a:xfrm>
          <a:prstGeom prst="rect">
            <a:avLst/>
          </a:prstGeom>
        </p:spPr>
      </p:pic>
      <p:pic>
        <p:nvPicPr>
          <p:cNvPr id="27" name="Image 26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E394B3A3-2BDB-707D-6E2A-6E799D240E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3" y="6432057"/>
            <a:ext cx="849533" cy="395466"/>
          </a:xfrm>
          <a:prstGeom prst="rect">
            <a:avLst/>
          </a:prstGeom>
        </p:spPr>
      </p:pic>
      <p:pic>
        <p:nvPicPr>
          <p:cNvPr id="29" name="Image 28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4428A44E-E135-ED42-3327-A2236BB271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49" y="6429718"/>
            <a:ext cx="397805" cy="39780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E6343E12-B093-C97F-39D2-20C07866B4EF}"/>
              </a:ext>
            </a:extLst>
          </p:cNvPr>
          <p:cNvSpPr txBox="1"/>
          <p:nvPr/>
        </p:nvSpPr>
        <p:spPr>
          <a:xfrm>
            <a:off x="2166841" y="6474731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51D7510-7DD8-B399-3FDC-A191C71220DD}"/>
              </a:ext>
            </a:extLst>
          </p:cNvPr>
          <p:cNvSpPr txBox="1"/>
          <p:nvPr/>
        </p:nvSpPr>
        <p:spPr>
          <a:xfrm>
            <a:off x="9002595" y="6474730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41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C61A36-3431-3A84-60B5-58CE149D2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0DA165F-20C8-2236-013F-6C9ED7288077}"/>
              </a:ext>
            </a:extLst>
          </p:cNvPr>
          <p:cNvSpPr txBox="1">
            <a:spLocks/>
          </p:cNvSpPr>
          <p:nvPr/>
        </p:nvSpPr>
        <p:spPr>
          <a:xfrm>
            <a:off x="-824678" y="42292"/>
            <a:ext cx="12191573" cy="114459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110587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2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noProof="1">
                <a:solidFill>
                  <a:srgbClr val="C00000"/>
                </a:solidFill>
              </a:rPr>
              <a:t>		Rappel du contexte </a:t>
            </a:r>
          </a:p>
          <a:p>
            <a:pPr algn="ctr"/>
            <a:r>
              <a:rPr lang="en-US" sz="2000" b="1" noProof="1">
                <a:solidFill>
                  <a:srgbClr val="C00000"/>
                </a:solidFill>
              </a:rPr>
              <a:t>		Historique des engagements</a:t>
            </a:r>
          </a:p>
        </p:txBody>
      </p:sp>
      <p:grpSp>
        <p:nvGrpSpPr>
          <p:cNvPr id="8" name="Group 49">
            <a:extLst>
              <a:ext uri="{FF2B5EF4-FFF2-40B4-BE49-F238E27FC236}">
                <a16:creationId xmlns:a16="http://schemas.microsoft.com/office/drawing/2014/main" id="{172ED51E-6433-93B0-6513-4F454B0CBC78}"/>
              </a:ext>
            </a:extLst>
          </p:cNvPr>
          <p:cNvGrpSpPr/>
          <p:nvPr/>
        </p:nvGrpSpPr>
        <p:grpSpPr>
          <a:xfrm>
            <a:off x="153040" y="466828"/>
            <a:ext cx="1824153" cy="720055"/>
            <a:chOff x="623889" y="2465648"/>
            <a:chExt cx="1824216" cy="720080"/>
          </a:xfrm>
          <a:solidFill>
            <a:srgbClr val="FF0000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9DA091-4433-A2F0-4312-CB720FF74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9" y="2465648"/>
              <a:ext cx="816600" cy="229322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37" tIns="45718" rIns="91437" bIns="4571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50B29F7C-0C82-096D-C414-F71B412CAE0E}"/>
                </a:ext>
              </a:extLst>
            </p:cNvPr>
            <p:cNvSpPr/>
            <p:nvPr/>
          </p:nvSpPr>
          <p:spPr>
            <a:xfrm>
              <a:off x="911424" y="2465648"/>
              <a:ext cx="384553" cy="229322"/>
            </a:xfrm>
            <a:custGeom>
              <a:avLst/>
              <a:gdLst>
                <a:gd name="connsiteX0" fmla="*/ 0 w 648072"/>
                <a:gd name="connsiteY0" fmla="*/ 0 h 229322"/>
                <a:gd name="connsiteX1" fmla="*/ 648072 w 648072"/>
                <a:gd name="connsiteY1" fmla="*/ 0 h 229322"/>
                <a:gd name="connsiteX2" fmla="*/ 648072 w 648072"/>
                <a:gd name="connsiteY2" fmla="*/ 229322 h 229322"/>
                <a:gd name="connsiteX3" fmla="*/ 0 w 648072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229322">
                  <a:moveTo>
                    <a:pt x="0" y="0"/>
                  </a:moveTo>
                  <a:lnTo>
                    <a:pt x="648072" y="0"/>
                  </a:lnTo>
                  <a:lnTo>
                    <a:pt x="648072" y="229322"/>
                  </a:lnTo>
                  <a:lnTo>
                    <a:pt x="0" y="22932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1" name="Right Triangle 2">
              <a:extLst>
                <a:ext uri="{FF2B5EF4-FFF2-40B4-BE49-F238E27FC236}">
                  <a16:creationId xmlns:a16="http://schemas.microsoft.com/office/drawing/2014/main" id="{DF0CE49F-6D83-C612-672A-6C960506C2C7}"/>
                </a:ext>
              </a:extLst>
            </p:cNvPr>
            <p:cNvSpPr/>
            <p:nvPr/>
          </p:nvSpPr>
          <p:spPr>
            <a:xfrm rot="5400000">
              <a:off x="1512001" y="2249624"/>
              <a:ext cx="720080" cy="1152128"/>
            </a:xfrm>
            <a:prstGeom prst="rtTriangl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37" tIns="45718" rIns="91437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2" name="Straight Connector 97">
            <a:extLst>
              <a:ext uri="{FF2B5EF4-FFF2-40B4-BE49-F238E27FC236}">
                <a16:creationId xmlns:a16="http://schemas.microsoft.com/office/drawing/2014/main" id="{40E4D4BF-1D2B-6904-6568-C5D2FB1627A1}"/>
              </a:ext>
            </a:extLst>
          </p:cNvPr>
          <p:cNvCxnSpPr>
            <a:cxnSpLocks/>
          </p:cNvCxnSpPr>
          <p:nvPr/>
        </p:nvCxnSpPr>
        <p:spPr>
          <a:xfrm>
            <a:off x="153040" y="296631"/>
            <a:ext cx="1897377" cy="0"/>
          </a:xfrm>
          <a:prstGeom prst="line">
            <a:avLst/>
          </a:prstGeom>
          <a:ln w="3175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22;p20">
            <a:extLst>
              <a:ext uri="{FF2B5EF4-FFF2-40B4-BE49-F238E27FC236}">
                <a16:creationId xmlns:a16="http://schemas.microsoft.com/office/drawing/2014/main" id="{CF53B06C-F65A-EA19-4A79-6C5C41543614}"/>
              </a:ext>
            </a:extLst>
          </p:cNvPr>
          <p:cNvSpPr/>
          <p:nvPr/>
        </p:nvSpPr>
        <p:spPr>
          <a:xfrm rot="-2700000">
            <a:off x="3703064" y="1452640"/>
            <a:ext cx="409824" cy="409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4" name="Google Shape;223;p20">
            <a:extLst>
              <a:ext uri="{FF2B5EF4-FFF2-40B4-BE49-F238E27FC236}">
                <a16:creationId xmlns:a16="http://schemas.microsoft.com/office/drawing/2014/main" id="{52EFDD23-29C1-8652-DF53-0B2A08DC6DCC}"/>
              </a:ext>
            </a:extLst>
          </p:cNvPr>
          <p:cNvSpPr/>
          <p:nvPr/>
        </p:nvSpPr>
        <p:spPr>
          <a:xfrm>
            <a:off x="1677105" y="2105823"/>
            <a:ext cx="4682038" cy="380911"/>
          </a:xfrm>
          <a:custGeom>
            <a:avLst/>
            <a:gdLst/>
            <a:ahLst/>
            <a:cxnLst/>
            <a:rect l="l" t="t" r="r" b="b"/>
            <a:pathLst>
              <a:path w="9155" h="2086" extrusionOk="0">
                <a:moveTo>
                  <a:pt x="0" y="1"/>
                </a:moveTo>
                <a:lnTo>
                  <a:pt x="0" y="2085"/>
                </a:lnTo>
                <a:lnTo>
                  <a:pt x="9155" y="2085"/>
                </a:lnTo>
                <a:lnTo>
                  <a:pt x="9155" y="1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5" name="Google Shape;224;p20">
            <a:extLst>
              <a:ext uri="{FF2B5EF4-FFF2-40B4-BE49-F238E27FC236}">
                <a16:creationId xmlns:a16="http://schemas.microsoft.com/office/drawing/2014/main" id="{FC538AB9-CC49-1215-86D5-B2B2625106CB}"/>
              </a:ext>
            </a:extLst>
          </p:cNvPr>
          <p:cNvSpPr/>
          <p:nvPr/>
        </p:nvSpPr>
        <p:spPr>
          <a:xfrm>
            <a:off x="1677093" y="2486581"/>
            <a:ext cx="4682117" cy="3003658"/>
          </a:xfrm>
          <a:custGeom>
            <a:avLst/>
            <a:gdLst/>
            <a:ahLst/>
            <a:cxnLst/>
            <a:rect l="l" t="t" r="r" b="b"/>
            <a:pathLst>
              <a:path w="9155" h="10943" extrusionOk="0">
                <a:moveTo>
                  <a:pt x="0" y="0"/>
                </a:moveTo>
                <a:lnTo>
                  <a:pt x="0" y="9195"/>
                </a:lnTo>
                <a:lnTo>
                  <a:pt x="3617" y="9195"/>
                </a:lnTo>
                <a:lnTo>
                  <a:pt x="4639" y="10943"/>
                </a:lnTo>
                <a:lnTo>
                  <a:pt x="5620" y="9195"/>
                </a:lnTo>
                <a:lnTo>
                  <a:pt x="9155" y="9195"/>
                </a:lnTo>
                <a:lnTo>
                  <a:pt x="9155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6" name="Google Shape;225;p20">
            <a:extLst>
              <a:ext uri="{FF2B5EF4-FFF2-40B4-BE49-F238E27FC236}">
                <a16:creationId xmlns:a16="http://schemas.microsoft.com/office/drawing/2014/main" id="{837D2DB7-3A42-BF63-6C09-BBEDD6E65AD2}"/>
              </a:ext>
            </a:extLst>
          </p:cNvPr>
          <p:cNvSpPr txBox="1"/>
          <p:nvPr/>
        </p:nvSpPr>
        <p:spPr>
          <a:xfrm>
            <a:off x="1676987" y="2169381"/>
            <a:ext cx="4682156" cy="25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algn="ctr"/>
            <a:r>
              <a:rPr lang="en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Convention EPCI</a:t>
            </a:r>
            <a:endParaRPr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3" name="Google Shape;226;p20">
            <a:extLst>
              <a:ext uri="{FF2B5EF4-FFF2-40B4-BE49-F238E27FC236}">
                <a16:creationId xmlns:a16="http://schemas.microsoft.com/office/drawing/2014/main" id="{0ED98B38-8CEA-E084-703F-E90E493AC9ED}"/>
              </a:ext>
            </a:extLst>
          </p:cNvPr>
          <p:cNvSpPr txBox="1"/>
          <p:nvPr/>
        </p:nvSpPr>
        <p:spPr>
          <a:xfrm>
            <a:off x="1666930" y="2614531"/>
            <a:ext cx="4540435" cy="234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171438" indent="-171438">
              <a:buFont typeface="Arial" panose="020B0604020202020204" pitchFamily="34" charset="0"/>
              <a:buChar char="•"/>
            </a:pPr>
            <a:r>
              <a:rPr lang="fr-FR" sz="1693" b="1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Construction collective </a:t>
            </a:r>
            <a:r>
              <a:rPr lang="fr-FR" sz="1693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de la démarche de transition digitale du territoire départemental  </a:t>
            </a:r>
          </a:p>
          <a:p>
            <a:pPr marL="171438" indent="-171438">
              <a:buFont typeface="Arial" panose="020B0604020202020204" pitchFamily="34" charset="0"/>
              <a:buChar char="•"/>
            </a:pPr>
            <a:r>
              <a:rPr lang="fr-FR" sz="1693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Mise en œuvre coordonnée des dispositifs numériques </a:t>
            </a:r>
          </a:p>
          <a:p>
            <a:pPr marL="171438" indent="-171438">
              <a:buFont typeface="Arial" panose="020B0604020202020204" pitchFamily="34" charset="0"/>
              <a:buChar char="•"/>
            </a:pPr>
            <a:r>
              <a:rPr lang="fr-FR" sz="1693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Optimisation des couts d’achat et des dépenses de fonctionnement</a:t>
            </a:r>
          </a:p>
          <a:p>
            <a:pPr marL="171438" indent="-171438">
              <a:buFont typeface="Arial" panose="020B0604020202020204" pitchFamily="34" charset="0"/>
              <a:buChar char="•"/>
            </a:pPr>
            <a:r>
              <a:rPr lang="fr-FR" sz="1693" b="1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Mutualisation des compétences </a:t>
            </a:r>
            <a:r>
              <a:rPr lang="fr-FR" sz="1693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et des ressources requises </a:t>
            </a:r>
          </a:p>
        </p:txBody>
      </p:sp>
      <p:sp>
        <p:nvSpPr>
          <p:cNvPr id="14" name="Google Shape;227;p20">
            <a:extLst>
              <a:ext uri="{FF2B5EF4-FFF2-40B4-BE49-F238E27FC236}">
                <a16:creationId xmlns:a16="http://schemas.microsoft.com/office/drawing/2014/main" id="{86A51368-3587-7C30-1E64-23EEE1D31297}"/>
              </a:ext>
            </a:extLst>
          </p:cNvPr>
          <p:cNvSpPr txBox="1"/>
          <p:nvPr/>
        </p:nvSpPr>
        <p:spPr>
          <a:xfrm>
            <a:off x="3227846" y="5792460"/>
            <a:ext cx="1580437" cy="42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23 février 2023</a:t>
            </a:r>
            <a:endParaRPr sz="1600" dirty="0">
              <a:solidFill>
                <a:schemeClr val="dk1"/>
              </a:solidFill>
              <a:latin typeface="+mj-lt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15" name="Google Shape;228;p20">
            <a:extLst>
              <a:ext uri="{FF2B5EF4-FFF2-40B4-BE49-F238E27FC236}">
                <a16:creationId xmlns:a16="http://schemas.microsoft.com/office/drawing/2014/main" id="{CB51D0A7-B9D1-0153-F352-709BCC89FEA8}"/>
              </a:ext>
            </a:extLst>
          </p:cNvPr>
          <p:cNvSpPr txBox="1"/>
          <p:nvPr/>
        </p:nvSpPr>
        <p:spPr>
          <a:xfrm>
            <a:off x="8329626" y="5792460"/>
            <a:ext cx="2383970" cy="604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2ième trimestre 2024</a:t>
            </a:r>
          </a:p>
          <a:p>
            <a:pPr algn="ctr"/>
            <a:endParaRPr sz="1600" dirty="0">
              <a:solidFill>
                <a:schemeClr val="dk1"/>
              </a:solidFill>
              <a:latin typeface="Fira Sans Condensed Medium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16" name="Google Shape;231;p20">
            <a:extLst>
              <a:ext uri="{FF2B5EF4-FFF2-40B4-BE49-F238E27FC236}">
                <a16:creationId xmlns:a16="http://schemas.microsoft.com/office/drawing/2014/main" id="{22356135-1DA4-D7A6-A05A-1F04A57B75AB}"/>
              </a:ext>
            </a:extLst>
          </p:cNvPr>
          <p:cNvSpPr/>
          <p:nvPr/>
        </p:nvSpPr>
        <p:spPr>
          <a:xfrm rot="-2700000">
            <a:off x="3945141" y="5662910"/>
            <a:ext cx="179458" cy="17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17" name="Google Shape;232;p20">
            <a:extLst>
              <a:ext uri="{FF2B5EF4-FFF2-40B4-BE49-F238E27FC236}">
                <a16:creationId xmlns:a16="http://schemas.microsoft.com/office/drawing/2014/main" id="{221A7E2B-5FB2-2525-CA06-509FF632BF71}"/>
              </a:ext>
            </a:extLst>
          </p:cNvPr>
          <p:cNvSpPr/>
          <p:nvPr/>
        </p:nvSpPr>
        <p:spPr>
          <a:xfrm rot="-2700000">
            <a:off x="9431882" y="5594113"/>
            <a:ext cx="179458" cy="1794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18" name="Google Shape;234;p20">
            <a:extLst>
              <a:ext uri="{FF2B5EF4-FFF2-40B4-BE49-F238E27FC236}">
                <a16:creationId xmlns:a16="http://schemas.microsoft.com/office/drawing/2014/main" id="{60BE99A2-8B7F-B9AC-D76E-9DB5CA9B2927}"/>
              </a:ext>
            </a:extLst>
          </p:cNvPr>
          <p:cNvSpPr txBox="1"/>
          <p:nvPr/>
        </p:nvSpPr>
        <p:spPr>
          <a:xfrm>
            <a:off x="3603487" y="1442760"/>
            <a:ext cx="608978" cy="42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algn="ctr"/>
            <a:r>
              <a:rPr lang="en" sz="16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01</a:t>
            </a:r>
            <a:endParaRPr sz="16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9" name="Google Shape;235;p20">
            <a:extLst>
              <a:ext uri="{FF2B5EF4-FFF2-40B4-BE49-F238E27FC236}">
                <a16:creationId xmlns:a16="http://schemas.microsoft.com/office/drawing/2014/main" id="{19C3542C-94F3-5A14-C313-2E63F8D9B33E}"/>
              </a:ext>
            </a:extLst>
          </p:cNvPr>
          <p:cNvSpPr/>
          <p:nvPr/>
        </p:nvSpPr>
        <p:spPr>
          <a:xfrm rot="-2700000">
            <a:off x="9416291" y="1429135"/>
            <a:ext cx="409824" cy="409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20" name="Google Shape;236;p20">
            <a:extLst>
              <a:ext uri="{FF2B5EF4-FFF2-40B4-BE49-F238E27FC236}">
                <a16:creationId xmlns:a16="http://schemas.microsoft.com/office/drawing/2014/main" id="{B0545D95-34EA-7FE8-4F31-25D2F8305310}"/>
              </a:ext>
            </a:extLst>
          </p:cNvPr>
          <p:cNvSpPr/>
          <p:nvPr/>
        </p:nvSpPr>
        <p:spPr>
          <a:xfrm>
            <a:off x="7135794" y="2123846"/>
            <a:ext cx="4715835" cy="579069"/>
          </a:xfrm>
          <a:custGeom>
            <a:avLst/>
            <a:gdLst/>
            <a:ahLst/>
            <a:cxnLst/>
            <a:rect l="l" t="t" r="r" b="b"/>
            <a:pathLst>
              <a:path w="9155" h="2086" extrusionOk="0">
                <a:moveTo>
                  <a:pt x="0" y="1"/>
                </a:moveTo>
                <a:lnTo>
                  <a:pt x="0" y="2085"/>
                </a:lnTo>
                <a:lnTo>
                  <a:pt x="9155" y="2085"/>
                </a:lnTo>
                <a:lnTo>
                  <a:pt x="9155" y="1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21" name="Google Shape;237;p20">
            <a:extLst>
              <a:ext uri="{FF2B5EF4-FFF2-40B4-BE49-F238E27FC236}">
                <a16:creationId xmlns:a16="http://schemas.microsoft.com/office/drawing/2014/main" id="{E3BBEBDC-EE9B-5242-2C8B-6C9B405AF6A6}"/>
              </a:ext>
            </a:extLst>
          </p:cNvPr>
          <p:cNvSpPr/>
          <p:nvPr/>
        </p:nvSpPr>
        <p:spPr>
          <a:xfrm>
            <a:off x="7135860" y="2516869"/>
            <a:ext cx="4715835" cy="2921875"/>
          </a:xfrm>
          <a:custGeom>
            <a:avLst/>
            <a:gdLst/>
            <a:ahLst/>
            <a:cxnLst/>
            <a:rect l="l" t="t" r="r" b="b"/>
            <a:pathLst>
              <a:path w="9155" h="10943" extrusionOk="0">
                <a:moveTo>
                  <a:pt x="0" y="0"/>
                </a:moveTo>
                <a:lnTo>
                  <a:pt x="0" y="9195"/>
                </a:lnTo>
                <a:lnTo>
                  <a:pt x="3617" y="9195"/>
                </a:lnTo>
                <a:lnTo>
                  <a:pt x="4639" y="10943"/>
                </a:lnTo>
                <a:lnTo>
                  <a:pt x="5620" y="9195"/>
                </a:lnTo>
                <a:lnTo>
                  <a:pt x="9155" y="9195"/>
                </a:lnTo>
                <a:lnTo>
                  <a:pt x="9155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22" name="Google Shape;238;p20">
            <a:extLst>
              <a:ext uri="{FF2B5EF4-FFF2-40B4-BE49-F238E27FC236}">
                <a16:creationId xmlns:a16="http://schemas.microsoft.com/office/drawing/2014/main" id="{11810B69-6647-4227-5EE4-57573446F31A}"/>
              </a:ext>
            </a:extLst>
          </p:cNvPr>
          <p:cNvSpPr txBox="1"/>
          <p:nvPr/>
        </p:nvSpPr>
        <p:spPr>
          <a:xfrm>
            <a:off x="7745900" y="2169382"/>
            <a:ext cx="4105795" cy="38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algn="ctr"/>
            <a:r>
              <a:rPr lang="en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Réseau Partenarial</a:t>
            </a:r>
            <a:endParaRPr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3" name="Google Shape;239;p20">
            <a:extLst>
              <a:ext uri="{FF2B5EF4-FFF2-40B4-BE49-F238E27FC236}">
                <a16:creationId xmlns:a16="http://schemas.microsoft.com/office/drawing/2014/main" id="{8CF337E7-060A-FE47-35B4-DDC513C3239F}"/>
              </a:ext>
            </a:extLst>
          </p:cNvPr>
          <p:cNvSpPr txBox="1"/>
          <p:nvPr/>
        </p:nvSpPr>
        <p:spPr>
          <a:xfrm>
            <a:off x="7705849" y="2902538"/>
            <a:ext cx="4166658" cy="2433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171438" indent="-171438">
              <a:buFont typeface="Arial" panose="020B0604020202020204" pitchFamily="34" charset="0"/>
              <a:buChar char="•"/>
            </a:pPr>
            <a:r>
              <a:rPr lang="fr-FR" sz="1693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Mise à disposition gracieuse du </a:t>
            </a:r>
            <a:r>
              <a:rPr lang="fr-FR" sz="1693" b="1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raccordement du site central</a:t>
            </a:r>
            <a:r>
              <a:rPr lang="fr-FR" sz="1693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 de l’EPCI au GFU Numérique 66</a:t>
            </a:r>
          </a:p>
          <a:p>
            <a:pPr marL="171438" indent="-171438">
              <a:buFont typeface="Arial" panose="020B0604020202020204" pitchFamily="34" charset="0"/>
              <a:buChar char="•"/>
            </a:pPr>
            <a:r>
              <a:rPr lang="fr-FR" sz="1693" b="1" dirty="0">
                <a:latin typeface="+mj-lt"/>
              </a:rPr>
              <a:t>Accès aux systèmes et services centraux </a:t>
            </a:r>
            <a:r>
              <a:rPr lang="fr-FR" sz="1693" dirty="0">
                <a:latin typeface="+mj-lt"/>
              </a:rPr>
              <a:t>mis en œuvre en application de la convention (Datacenter)</a:t>
            </a:r>
          </a:p>
          <a:p>
            <a:pPr marL="171438" indent="-171438">
              <a:buFont typeface="Arial" panose="020B0604020202020204" pitchFamily="34" charset="0"/>
              <a:buChar char="•"/>
            </a:pPr>
            <a:r>
              <a:rPr lang="fr-FR" sz="1693" dirty="0">
                <a:solidFill>
                  <a:schemeClr val="dk1"/>
                </a:solidFill>
                <a:latin typeface="+mj-lt"/>
                <a:ea typeface="Roboto"/>
                <a:cs typeface="Roboto"/>
                <a:sym typeface="Roboto"/>
              </a:rPr>
              <a:t>Qualité et la sécurité des données publiques</a:t>
            </a:r>
          </a:p>
          <a:p>
            <a:pPr marL="171438" indent="-171438">
              <a:buFont typeface="Arial" panose="020B0604020202020204" pitchFamily="34" charset="0"/>
              <a:buChar char="•"/>
            </a:pPr>
            <a:r>
              <a:rPr lang="fr-FR" sz="1693" dirty="0">
                <a:latin typeface="+mj-lt"/>
              </a:rPr>
              <a:t>ingénierie, pilotage et </a:t>
            </a:r>
            <a:r>
              <a:rPr lang="fr-FR" sz="1693" b="1" dirty="0">
                <a:latin typeface="+mj-lt"/>
              </a:rPr>
              <a:t>accompagnement</a:t>
            </a:r>
            <a:r>
              <a:rPr lang="fr-FR" sz="1693" dirty="0">
                <a:latin typeface="+mj-lt"/>
              </a:rPr>
              <a:t> du Département</a:t>
            </a:r>
          </a:p>
          <a:p>
            <a:endParaRPr lang="fr-FR" sz="1693" dirty="0">
              <a:solidFill>
                <a:schemeClr val="dk1"/>
              </a:solidFill>
              <a:latin typeface="+mj-lt"/>
              <a:ea typeface="Roboto"/>
              <a:cs typeface="Roboto"/>
              <a:sym typeface="Roboto"/>
            </a:endParaRPr>
          </a:p>
          <a:p>
            <a:pPr marL="171438" indent="-171438">
              <a:buFont typeface="Arial" panose="020B0604020202020204" pitchFamily="34" charset="0"/>
              <a:buChar char="•"/>
            </a:pPr>
            <a:endParaRPr lang="fr-FR" sz="1693" dirty="0">
              <a:latin typeface="+mj-lt"/>
            </a:endParaRPr>
          </a:p>
          <a:p>
            <a:pPr algn="ctr"/>
            <a:endParaRPr lang="fr-FR" sz="1693" dirty="0">
              <a:solidFill>
                <a:schemeClr val="dk1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240;p20">
            <a:extLst>
              <a:ext uri="{FF2B5EF4-FFF2-40B4-BE49-F238E27FC236}">
                <a16:creationId xmlns:a16="http://schemas.microsoft.com/office/drawing/2014/main" id="{C1E96256-6FB3-5104-A754-EB3031276398}"/>
              </a:ext>
            </a:extLst>
          </p:cNvPr>
          <p:cNvSpPr txBox="1"/>
          <p:nvPr/>
        </p:nvSpPr>
        <p:spPr>
          <a:xfrm>
            <a:off x="9316716" y="1419256"/>
            <a:ext cx="608978" cy="42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algn="ctr"/>
            <a:r>
              <a:rPr lang="en" sz="160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02</a:t>
            </a:r>
            <a:endParaRPr sz="16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72663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1D33472-098F-759F-51C4-C9EF67D7936D}"/>
              </a:ext>
            </a:extLst>
          </p:cNvPr>
          <p:cNvGraphicFramePr/>
          <p:nvPr/>
        </p:nvGraphicFramePr>
        <p:xfrm>
          <a:off x="698090" y="1578468"/>
          <a:ext cx="11388860" cy="4461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re 1">
            <a:extLst>
              <a:ext uri="{FF2B5EF4-FFF2-40B4-BE49-F238E27FC236}">
                <a16:creationId xmlns:a16="http://schemas.microsoft.com/office/drawing/2014/main" id="{FD26EB04-CC16-22B2-DE76-6FB8C87C7475}"/>
              </a:ext>
            </a:extLst>
          </p:cNvPr>
          <p:cNvSpPr txBox="1">
            <a:spLocks/>
          </p:cNvSpPr>
          <p:nvPr/>
        </p:nvSpPr>
        <p:spPr>
          <a:xfrm>
            <a:off x="214" y="-23739"/>
            <a:ext cx="12191573" cy="114459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110587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2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399" b="1" noProof="1">
                <a:solidFill>
                  <a:srgbClr val="C00000"/>
                </a:solidFill>
              </a:rPr>
              <a:t>Mutualisation des usages numériques</a:t>
            </a:r>
          </a:p>
          <a:p>
            <a:pPr algn="ctr"/>
            <a:r>
              <a:rPr lang="en-US" sz="2399" b="1" noProof="1">
                <a:solidFill>
                  <a:srgbClr val="C00000"/>
                </a:solidFill>
              </a:rPr>
              <a:t>Principaux acteurs et les objectifs</a:t>
            </a:r>
          </a:p>
        </p:txBody>
      </p:sp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5BF47D8C-8F66-5921-3F55-D3C9A57E93C7}"/>
              </a:ext>
            </a:extLst>
          </p:cNvPr>
          <p:cNvSpPr/>
          <p:nvPr/>
        </p:nvSpPr>
        <p:spPr>
          <a:xfrm rot="5400000">
            <a:off x="6635523" y="3548549"/>
            <a:ext cx="196460" cy="5402773"/>
          </a:xfrm>
          <a:prstGeom prst="rightBrace">
            <a:avLst>
              <a:gd name="adj1" fmla="val 8333"/>
              <a:gd name="adj2" fmla="val 498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57E773-FC12-1DC9-A8AB-57013F6D455C}"/>
              </a:ext>
            </a:extLst>
          </p:cNvPr>
          <p:cNvSpPr txBox="1"/>
          <p:nvPr/>
        </p:nvSpPr>
        <p:spPr>
          <a:xfrm>
            <a:off x="6406622" y="891880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EPCI</a:t>
            </a:r>
          </a:p>
        </p:txBody>
      </p:sp>
      <p:sp>
        <p:nvSpPr>
          <p:cNvPr id="13" name="Accolade fermante 12">
            <a:extLst>
              <a:ext uri="{FF2B5EF4-FFF2-40B4-BE49-F238E27FC236}">
                <a16:creationId xmlns:a16="http://schemas.microsoft.com/office/drawing/2014/main" id="{AB710DC6-63A3-0447-906D-F8EFD66846D2}"/>
              </a:ext>
            </a:extLst>
          </p:cNvPr>
          <p:cNvSpPr/>
          <p:nvPr/>
        </p:nvSpPr>
        <p:spPr>
          <a:xfrm rot="16200000">
            <a:off x="6540189" y="-2921025"/>
            <a:ext cx="456119" cy="8538896"/>
          </a:xfrm>
          <a:prstGeom prst="rightBrace">
            <a:avLst>
              <a:gd name="adj1" fmla="val 8333"/>
              <a:gd name="adj2" fmla="val 4988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701637E-1474-7ABF-F09F-1D89A9ED3D9D}"/>
              </a:ext>
            </a:extLst>
          </p:cNvPr>
          <p:cNvSpPr txBox="1"/>
          <p:nvPr/>
        </p:nvSpPr>
        <p:spPr>
          <a:xfrm>
            <a:off x="4840462" y="6348165"/>
            <a:ext cx="484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Département ou structure juridique type SPL</a:t>
            </a:r>
          </a:p>
        </p:txBody>
      </p:sp>
      <p:grpSp>
        <p:nvGrpSpPr>
          <p:cNvPr id="3" name="Group 49">
            <a:extLst>
              <a:ext uri="{FF2B5EF4-FFF2-40B4-BE49-F238E27FC236}">
                <a16:creationId xmlns:a16="http://schemas.microsoft.com/office/drawing/2014/main" id="{E5BAA01A-EB83-F537-6AFD-D95476AC98D1}"/>
              </a:ext>
            </a:extLst>
          </p:cNvPr>
          <p:cNvGrpSpPr/>
          <p:nvPr/>
        </p:nvGrpSpPr>
        <p:grpSpPr>
          <a:xfrm>
            <a:off x="153040" y="466828"/>
            <a:ext cx="1824153" cy="720055"/>
            <a:chOff x="623889" y="2465648"/>
            <a:chExt cx="1824216" cy="720080"/>
          </a:xfrm>
          <a:solidFill>
            <a:srgbClr val="FF0000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DE8853-667F-96E7-CF14-0A6E7CCB6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9" y="2465648"/>
              <a:ext cx="816600" cy="229322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37" tIns="45718" rIns="91437" bIns="4571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5" name="Freeform: Shape 26">
              <a:extLst>
                <a:ext uri="{FF2B5EF4-FFF2-40B4-BE49-F238E27FC236}">
                  <a16:creationId xmlns:a16="http://schemas.microsoft.com/office/drawing/2014/main" id="{60261D6D-4F34-0AD4-DBA4-7A3EFFF65218}"/>
                </a:ext>
              </a:extLst>
            </p:cNvPr>
            <p:cNvSpPr/>
            <p:nvPr/>
          </p:nvSpPr>
          <p:spPr>
            <a:xfrm>
              <a:off x="911424" y="2465648"/>
              <a:ext cx="384553" cy="229322"/>
            </a:xfrm>
            <a:custGeom>
              <a:avLst/>
              <a:gdLst>
                <a:gd name="connsiteX0" fmla="*/ 0 w 648072"/>
                <a:gd name="connsiteY0" fmla="*/ 0 h 229322"/>
                <a:gd name="connsiteX1" fmla="*/ 648072 w 648072"/>
                <a:gd name="connsiteY1" fmla="*/ 0 h 229322"/>
                <a:gd name="connsiteX2" fmla="*/ 648072 w 648072"/>
                <a:gd name="connsiteY2" fmla="*/ 229322 h 229322"/>
                <a:gd name="connsiteX3" fmla="*/ 0 w 648072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229322">
                  <a:moveTo>
                    <a:pt x="0" y="0"/>
                  </a:moveTo>
                  <a:lnTo>
                    <a:pt x="648072" y="0"/>
                  </a:lnTo>
                  <a:lnTo>
                    <a:pt x="648072" y="229322"/>
                  </a:lnTo>
                  <a:lnTo>
                    <a:pt x="0" y="22932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6" name="Right Triangle 2">
              <a:extLst>
                <a:ext uri="{FF2B5EF4-FFF2-40B4-BE49-F238E27FC236}">
                  <a16:creationId xmlns:a16="http://schemas.microsoft.com/office/drawing/2014/main" id="{95205FEA-CA42-770C-8181-153E7348B0FF}"/>
                </a:ext>
              </a:extLst>
            </p:cNvPr>
            <p:cNvSpPr/>
            <p:nvPr/>
          </p:nvSpPr>
          <p:spPr>
            <a:xfrm rot="5400000">
              <a:off x="1512001" y="2249624"/>
              <a:ext cx="720080" cy="1152128"/>
            </a:xfrm>
            <a:prstGeom prst="rtTriangl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37" tIns="45718" rIns="91437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7" name="Straight Connector 97">
            <a:extLst>
              <a:ext uri="{FF2B5EF4-FFF2-40B4-BE49-F238E27FC236}">
                <a16:creationId xmlns:a16="http://schemas.microsoft.com/office/drawing/2014/main" id="{DB840198-DB99-FCF9-1D61-A1F4314C9B03}"/>
              </a:ext>
            </a:extLst>
          </p:cNvPr>
          <p:cNvCxnSpPr>
            <a:cxnSpLocks/>
          </p:cNvCxnSpPr>
          <p:nvPr/>
        </p:nvCxnSpPr>
        <p:spPr>
          <a:xfrm>
            <a:off x="153040" y="296631"/>
            <a:ext cx="1897377" cy="0"/>
          </a:xfrm>
          <a:prstGeom prst="line">
            <a:avLst/>
          </a:prstGeom>
          <a:ln w="3175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1258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6F818F-AFBF-3146-8E24-9CA840B0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13" y="6356351"/>
            <a:ext cx="2743104" cy="335004"/>
          </a:xfrm>
        </p:spPr>
        <p:txBody>
          <a:bodyPr/>
          <a:lstStyle/>
          <a:p>
            <a:fld id="{9F26600C-D0EC-E144-AFB7-7689BF92A69A}" type="slidenum">
              <a:rPr lang="en-GB" smtClean="0"/>
              <a:pPr/>
              <a:t>12</a:t>
            </a:fld>
            <a:endParaRPr lang="en-GB" dirty="0"/>
          </a:p>
        </p:txBody>
      </p:sp>
      <p:graphicFrame>
        <p:nvGraphicFramePr>
          <p:cNvPr id="10" name="Diagramme 9">
            <a:extLst>
              <a:ext uri="{FF2B5EF4-FFF2-40B4-BE49-F238E27FC236}">
                <a16:creationId xmlns:a16="http://schemas.microsoft.com/office/drawing/2014/main" id="{6FAD4CBC-D2A9-3D0D-DE3A-F75ADB1EF51F}"/>
              </a:ext>
            </a:extLst>
          </p:cNvPr>
          <p:cNvGraphicFramePr/>
          <p:nvPr/>
        </p:nvGraphicFramePr>
        <p:xfrm>
          <a:off x="6938268" y="1510275"/>
          <a:ext cx="5253519" cy="3837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7733F0C5-0E13-FD88-8345-4398F343E6BE}"/>
              </a:ext>
            </a:extLst>
          </p:cNvPr>
          <p:cNvSpPr txBox="1"/>
          <p:nvPr/>
        </p:nvSpPr>
        <p:spPr>
          <a:xfrm>
            <a:off x="725317" y="1575159"/>
            <a:ext cx="5911439" cy="3219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799"/>
              </a:spcAft>
            </a:pPr>
            <a:r>
              <a:rPr lang="fr-FR" sz="1600" dirty="0"/>
              <a:t>Pour porter l’offre de services numériques au niveau départemental, il est indispensable d’envisager de mettre en place une structure de coopération qui permettra de :</a:t>
            </a:r>
            <a:br>
              <a:rPr lang="fr-FR" sz="1600" dirty="0"/>
            </a:br>
            <a:endParaRPr lang="fr-FR" sz="1600" dirty="0"/>
          </a:p>
          <a:p>
            <a:pPr marL="345586" indent="-345586">
              <a:spcAft>
                <a:spcPts val="799"/>
              </a:spcAft>
              <a:buFont typeface="Wingdings" panose="05000000000000000000" pitchFamily="2" charset="2"/>
              <a:buChar char="§"/>
            </a:pPr>
            <a:r>
              <a:rPr lang="fr-FR" sz="1600" kern="100" dirty="0">
                <a:cs typeface="Calibri" panose="020F0502020204030204" pitchFamily="34" charset="0"/>
              </a:rPr>
              <a:t>Porter une politique de tranquillité publique commune</a:t>
            </a:r>
          </a:p>
          <a:p>
            <a:pPr marL="345586" indent="-345586">
              <a:spcAft>
                <a:spcPts val="799"/>
              </a:spcAft>
              <a:buFont typeface="Wingdings" panose="05000000000000000000" pitchFamily="2" charset="2"/>
              <a:buChar char="§"/>
            </a:pPr>
            <a:r>
              <a:rPr lang="fr-FR" sz="1600" dirty="0">
                <a:cs typeface="Calibri" panose="020F0502020204030204" pitchFamily="34" charset="0"/>
              </a:rPr>
              <a:t>Mutualiser </a:t>
            </a:r>
            <a:r>
              <a:rPr lang="fr-FR" sz="1600" kern="100" dirty="0">
                <a:cs typeface="Calibri" panose="020F0502020204030204" pitchFamily="34" charset="0"/>
              </a:rPr>
              <a:t>les moyens humains et techniques</a:t>
            </a:r>
          </a:p>
          <a:p>
            <a:pPr marL="345586" indent="-345586">
              <a:spcAft>
                <a:spcPts val="799"/>
              </a:spcAft>
              <a:buFont typeface="Wingdings" panose="05000000000000000000" pitchFamily="2" charset="2"/>
              <a:buChar char="§"/>
            </a:pPr>
            <a:r>
              <a:rPr lang="fr-FR" sz="1600" dirty="0">
                <a:cs typeface="Calibri" panose="020F0502020204030204" pitchFamily="34" charset="0"/>
              </a:rPr>
              <a:t>Minimiser la dépense publique</a:t>
            </a:r>
          </a:p>
          <a:p>
            <a:pPr marL="345586" indent="-345586">
              <a:buFont typeface="Wingdings" panose="05000000000000000000" pitchFamily="2" charset="2"/>
              <a:buChar char="§"/>
            </a:pPr>
            <a:r>
              <a:rPr lang="fr-FR" sz="1600" dirty="0">
                <a:cs typeface="Calibri" panose="020F0502020204030204" pitchFamily="34" charset="0"/>
              </a:rPr>
              <a:t>Pouvoir coordonner et fédérer autour d’une vision commune</a:t>
            </a:r>
            <a:endParaRPr lang="fr-FR" sz="1600" kern="100" dirty="0">
              <a:cs typeface="Calibri" panose="020F0502020204030204" pitchFamily="34" charset="0"/>
            </a:endParaRPr>
          </a:p>
          <a:p>
            <a:pPr marL="345586" indent="-345586">
              <a:buFont typeface="Wingdings" panose="05000000000000000000" pitchFamily="2" charset="2"/>
              <a:buChar char="§"/>
            </a:pPr>
            <a:r>
              <a:rPr lang="fr-FR" sz="1600" kern="100" dirty="0">
                <a:cs typeface="Calibri" panose="020F0502020204030204" pitchFamily="34" charset="0"/>
              </a:rPr>
              <a:t>Démontrer au travers de pilotes, l’apport du numérique </a:t>
            </a:r>
            <a:br>
              <a:rPr lang="fr-FR" sz="1600" kern="100" dirty="0">
                <a:cs typeface="Calibri" panose="020F0502020204030204" pitchFamily="34" charset="0"/>
              </a:rPr>
            </a:br>
            <a:r>
              <a:rPr lang="fr-FR" sz="1600" kern="100" dirty="0">
                <a:cs typeface="Calibri" panose="020F0502020204030204" pitchFamily="34" charset="0"/>
              </a:rPr>
              <a:t>pour la tranquillité publique.</a:t>
            </a:r>
          </a:p>
          <a:p>
            <a:pPr>
              <a:lnSpc>
                <a:spcPct val="107000"/>
              </a:lnSpc>
              <a:spcAft>
                <a:spcPts val="799"/>
              </a:spcAft>
            </a:pPr>
            <a:endParaRPr lang="fr-FR" sz="1600" dirty="0"/>
          </a:p>
        </p:txBody>
      </p:sp>
      <p:grpSp>
        <p:nvGrpSpPr>
          <p:cNvPr id="3" name="Group 49">
            <a:extLst>
              <a:ext uri="{FF2B5EF4-FFF2-40B4-BE49-F238E27FC236}">
                <a16:creationId xmlns:a16="http://schemas.microsoft.com/office/drawing/2014/main" id="{8C0828B1-9AB6-FA09-C179-0FD2CBDCA789}"/>
              </a:ext>
            </a:extLst>
          </p:cNvPr>
          <p:cNvGrpSpPr/>
          <p:nvPr/>
        </p:nvGrpSpPr>
        <p:grpSpPr>
          <a:xfrm>
            <a:off x="153040" y="466828"/>
            <a:ext cx="1824153" cy="720055"/>
            <a:chOff x="623889" y="2465648"/>
            <a:chExt cx="1824216" cy="720080"/>
          </a:xfrm>
          <a:solidFill>
            <a:srgbClr val="FF0000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88A23E-F292-E389-1D7B-035B11637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9" y="2465648"/>
              <a:ext cx="816600" cy="229322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37" tIns="45718" rIns="91437" bIns="4571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6" name="Freeform: Shape 26">
              <a:extLst>
                <a:ext uri="{FF2B5EF4-FFF2-40B4-BE49-F238E27FC236}">
                  <a16:creationId xmlns:a16="http://schemas.microsoft.com/office/drawing/2014/main" id="{B21D5C36-4025-6F45-5750-165AC876CBFA}"/>
                </a:ext>
              </a:extLst>
            </p:cNvPr>
            <p:cNvSpPr/>
            <p:nvPr/>
          </p:nvSpPr>
          <p:spPr>
            <a:xfrm>
              <a:off x="911424" y="2465648"/>
              <a:ext cx="384553" cy="229322"/>
            </a:xfrm>
            <a:custGeom>
              <a:avLst/>
              <a:gdLst>
                <a:gd name="connsiteX0" fmla="*/ 0 w 648072"/>
                <a:gd name="connsiteY0" fmla="*/ 0 h 229322"/>
                <a:gd name="connsiteX1" fmla="*/ 648072 w 648072"/>
                <a:gd name="connsiteY1" fmla="*/ 0 h 229322"/>
                <a:gd name="connsiteX2" fmla="*/ 648072 w 648072"/>
                <a:gd name="connsiteY2" fmla="*/ 229322 h 229322"/>
                <a:gd name="connsiteX3" fmla="*/ 0 w 648072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229322">
                  <a:moveTo>
                    <a:pt x="0" y="0"/>
                  </a:moveTo>
                  <a:lnTo>
                    <a:pt x="648072" y="0"/>
                  </a:lnTo>
                  <a:lnTo>
                    <a:pt x="648072" y="229322"/>
                  </a:lnTo>
                  <a:lnTo>
                    <a:pt x="0" y="22932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7" name="Right Triangle 2">
              <a:extLst>
                <a:ext uri="{FF2B5EF4-FFF2-40B4-BE49-F238E27FC236}">
                  <a16:creationId xmlns:a16="http://schemas.microsoft.com/office/drawing/2014/main" id="{AF653F19-F1BD-4D79-BF19-0FE17DB1E416}"/>
                </a:ext>
              </a:extLst>
            </p:cNvPr>
            <p:cNvSpPr/>
            <p:nvPr/>
          </p:nvSpPr>
          <p:spPr>
            <a:xfrm rot="5400000">
              <a:off x="1512001" y="2249624"/>
              <a:ext cx="720080" cy="1152128"/>
            </a:xfrm>
            <a:prstGeom prst="rtTriangl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37" tIns="45718" rIns="91437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8" name="Straight Connector 97">
            <a:extLst>
              <a:ext uri="{FF2B5EF4-FFF2-40B4-BE49-F238E27FC236}">
                <a16:creationId xmlns:a16="http://schemas.microsoft.com/office/drawing/2014/main" id="{DB24CEB7-F00F-AA89-0C10-0CF35660D97F}"/>
              </a:ext>
            </a:extLst>
          </p:cNvPr>
          <p:cNvCxnSpPr>
            <a:cxnSpLocks/>
          </p:cNvCxnSpPr>
          <p:nvPr/>
        </p:nvCxnSpPr>
        <p:spPr>
          <a:xfrm>
            <a:off x="153040" y="296631"/>
            <a:ext cx="1897377" cy="0"/>
          </a:xfrm>
          <a:prstGeom prst="line">
            <a:avLst/>
          </a:prstGeom>
          <a:ln w="3175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1">
            <a:extLst>
              <a:ext uri="{FF2B5EF4-FFF2-40B4-BE49-F238E27FC236}">
                <a16:creationId xmlns:a16="http://schemas.microsoft.com/office/drawing/2014/main" id="{F1FE376B-20A1-D6E9-697C-DF2F05459D24}"/>
              </a:ext>
            </a:extLst>
          </p:cNvPr>
          <p:cNvSpPr txBox="1">
            <a:spLocks/>
          </p:cNvSpPr>
          <p:nvPr/>
        </p:nvSpPr>
        <p:spPr>
          <a:xfrm>
            <a:off x="-824678" y="42292"/>
            <a:ext cx="12191573" cy="114459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110587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2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noProof="1">
                <a:solidFill>
                  <a:srgbClr val="C00000"/>
                </a:solidFill>
              </a:rPr>
              <a:t>		Gouvernance du numérique à l’echelle départementale </a:t>
            </a:r>
            <a:endParaRPr lang="en-US" sz="2000" b="1" noProof="1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2C43FC5-242C-F9F2-195D-E4547D8A1C20}"/>
              </a:ext>
            </a:extLst>
          </p:cNvPr>
          <p:cNvSpPr txBox="1"/>
          <p:nvPr/>
        </p:nvSpPr>
        <p:spPr>
          <a:xfrm>
            <a:off x="2908174" y="5798010"/>
            <a:ext cx="8523231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03" dirty="0"/>
              <a:t>Structure Juridique: Structure Publique Locale (SPL) </a:t>
            </a:r>
          </a:p>
        </p:txBody>
      </p:sp>
    </p:spTree>
    <p:extLst>
      <p:ext uri="{BB962C8B-B14F-4D97-AF65-F5344CB8AC3E}">
        <p14:creationId xmlns:p14="http://schemas.microsoft.com/office/powerpoint/2010/main" val="3294160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A5792-51B1-133B-8430-918499F78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DE82386-18BF-15E5-09B6-E72FA2C875CF}"/>
              </a:ext>
            </a:extLst>
          </p:cNvPr>
          <p:cNvSpPr txBox="1">
            <a:spLocks/>
          </p:cNvSpPr>
          <p:nvPr/>
        </p:nvSpPr>
        <p:spPr>
          <a:xfrm>
            <a:off x="-824678" y="42292"/>
            <a:ext cx="12191573" cy="114459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l" defTabSz="110587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32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noProof="1">
                <a:solidFill>
                  <a:srgbClr val="C00000"/>
                </a:solidFill>
              </a:rPr>
              <a:t>		Rappel du contexte </a:t>
            </a:r>
          </a:p>
          <a:p>
            <a:pPr algn="ctr"/>
            <a:r>
              <a:rPr lang="en-US" sz="2000" b="1" noProof="1">
                <a:solidFill>
                  <a:srgbClr val="C00000"/>
                </a:solidFill>
              </a:rPr>
              <a:t>		Lancement des missions de mutualisation</a:t>
            </a:r>
          </a:p>
        </p:txBody>
      </p:sp>
      <p:grpSp>
        <p:nvGrpSpPr>
          <p:cNvPr id="8" name="Group 49">
            <a:extLst>
              <a:ext uri="{FF2B5EF4-FFF2-40B4-BE49-F238E27FC236}">
                <a16:creationId xmlns:a16="http://schemas.microsoft.com/office/drawing/2014/main" id="{D71AD6A2-1F73-C17A-32DC-9924E6746B4E}"/>
              </a:ext>
            </a:extLst>
          </p:cNvPr>
          <p:cNvGrpSpPr/>
          <p:nvPr/>
        </p:nvGrpSpPr>
        <p:grpSpPr>
          <a:xfrm>
            <a:off x="153040" y="466828"/>
            <a:ext cx="1824153" cy="720055"/>
            <a:chOff x="623889" y="2465648"/>
            <a:chExt cx="1824216" cy="720080"/>
          </a:xfrm>
          <a:solidFill>
            <a:srgbClr val="FF0000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2946C3-5173-DC81-1F0F-FBC3FA1E3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9" y="2465648"/>
              <a:ext cx="816600" cy="229322"/>
            </a:xfrm>
            <a:prstGeom prst="rect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37" tIns="45718" rIns="91437" bIns="45718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E814EA8E-B2AF-39D4-3615-7D6D08CAA800}"/>
                </a:ext>
              </a:extLst>
            </p:cNvPr>
            <p:cNvSpPr/>
            <p:nvPr/>
          </p:nvSpPr>
          <p:spPr>
            <a:xfrm>
              <a:off x="911424" y="2465648"/>
              <a:ext cx="384553" cy="229322"/>
            </a:xfrm>
            <a:custGeom>
              <a:avLst/>
              <a:gdLst>
                <a:gd name="connsiteX0" fmla="*/ 0 w 648072"/>
                <a:gd name="connsiteY0" fmla="*/ 0 h 229322"/>
                <a:gd name="connsiteX1" fmla="*/ 648072 w 648072"/>
                <a:gd name="connsiteY1" fmla="*/ 0 h 229322"/>
                <a:gd name="connsiteX2" fmla="*/ 648072 w 648072"/>
                <a:gd name="connsiteY2" fmla="*/ 229322 h 229322"/>
                <a:gd name="connsiteX3" fmla="*/ 0 w 648072"/>
                <a:gd name="connsiteY3" fmla="*/ 229322 h 229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072" h="229322">
                  <a:moveTo>
                    <a:pt x="0" y="0"/>
                  </a:moveTo>
                  <a:lnTo>
                    <a:pt x="648072" y="0"/>
                  </a:lnTo>
                  <a:lnTo>
                    <a:pt x="648072" y="229322"/>
                  </a:lnTo>
                  <a:lnTo>
                    <a:pt x="0" y="22932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11" name="Right Triangle 2">
              <a:extLst>
                <a:ext uri="{FF2B5EF4-FFF2-40B4-BE49-F238E27FC236}">
                  <a16:creationId xmlns:a16="http://schemas.microsoft.com/office/drawing/2014/main" id="{B2F7C62D-9EC3-E6D3-0196-F4309619DF6E}"/>
                </a:ext>
              </a:extLst>
            </p:cNvPr>
            <p:cNvSpPr/>
            <p:nvPr/>
          </p:nvSpPr>
          <p:spPr>
            <a:xfrm rot="5400000">
              <a:off x="1512001" y="2249624"/>
              <a:ext cx="720080" cy="1152128"/>
            </a:xfrm>
            <a:prstGeom prst="rtTriangl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37" tIns="45718" rIns="91437" bIns="45718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2" name="Straight Connector 97">
            <a:extLst>
              <a:ext uri="{FF2B5EF4-FFF2-40B4-BE49-F238E27FC236}">
                <a16:creationId xmlns:a16="http://schemas.microsoft.com/office/drawing/2014/main" id="{E36C91DC-5FF3-6839-0326-85A024C759AD}"/>
              </a:ext>
            </a:extLst>
          </p:cNvPr>
          <p:cNvCxnSpPr>
            <a:cxnSpLocks/>
          </p:cNvCxnSpPr>
          <p:nvPr/>
        </p:nvCxnSpPr>
        <p:spPr>
          <a:xfrm>
            <a:off x="153040" y="296631"/>
            <a:ext cx="1897377" cy="0"/>
          </a:xfrm>
          <a:prstGeom prst="line">
            <a:avLst/>
          </a:prstGeom>
          <a:ln w="3175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222;p20">
            <a:extLst>
              <a:ext uri="{FF2B5EF4-FFF2-40B4-BE49-F238E27FC236}">
                <a16:creationId xmlns:a16="http://schemas.microsoft.com/office/drawing/2014/main" id="{CD716BB7-C201-E98F-072B-5151BDA8610B}"/>
              </a:ext>
            </a:extLst>
          </p:cNvPr>
          <p:cNvSpPr/>
          <p:nvPr/>
        </p:nvSpPr>
        <p:spPr>
          <a:xfrm rot="-2700000">
            <a:off x="3956855" y="1454373"/>
            <a:ext cx="409824" cy="4098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4" name="Google Shape;223;p20">
            <a:extLst>
              <a:ext uri="{FF2B5EF4-FFF2-40B4-BE49-F238E27FC236}">
                <a16:creationId xmlns:a16="http://schemas.microsoft.com/office/drawing/2014/main" id="{B7EF8A84-C1C0-4391-220F-873339078776}"/>
              </a:ext>
            </a:extLst>
          </p:cNvPr>
          <p:cNvSpPr/>
          <p:nvPr/>
        </p:nvSpPr>
        <p:spPr>
          <a:xfrm>
            <a:off x="1677105" y="2105823"/>
            <a:ext cx="4682038" cy="380911"/>
          </a:xfrm>
          <a:custGeom>
            <a:avLst/>
            <a:gdLst/>
            <a:ahLst/>
            <a:cxnLst/>
            <a:rect l="l" t="t" r="r" b="b"/>
            <a:pathLst>
              <a:path w="9155" h="2086" extrusionOk="0">
                <a:moveTo>
                  <a:pt x="0" y="1"/>
                </a:moveTo>
                <a:lnTo>
                  <a:pt x="0" y="2085"/>
                </a:lnTo>
                <a:lnTo>
                  <a:pt x="9155" y="2085"/>
                </a:lnTo>
                <a:lnTo>
                  <a:pt x="9155" y="1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5" name="Google Shape;224;p20">
            <a:extLst>
              <a:ext uri="{FF2B5EF4-FFF2-40B4-BE49-F238E27FC236}">
                <a16:creationId xmlns:a16="http://schemas.microsoft.com/office/drawing/2014/main" id="{5FABAD14-94E5-74AE-A0EC-23FB5E73EE54}"/>
              </a:ext>
            </a:extLst>
          </p:cNvPr>
          <p:cNvSpPr/>
          <p:nvPr/>
        </p:nvSpPr>
        <p:spPr>
          <a:xfrm>
            <a:off x="1677093" y="2486582"/>
            <a:ext cx="4682117" cy="2822995"/>
          </a:xfrm>
          <a:custGeom>
            <a:avLst/>
            <a:gdLst/>
            <a:ahLst/>
            <a:cxnLst/>
            <a:rect l="l" t="t" r="r" b="b"/>
            <a:pathLst>
              <a:path w="9155" h="10943" extrusionOk="0">
                <a:moveTo>
                  <a:pt x="0" y="0"/>
                </a:moveTo>
                <a:lnTo>
                  <a:pt x="0" y="9195"/>
                </a:lnTo>
                <a:lnTo>
                  <a:pt x="3617" y="9195"/>
                </a:lnTo>
                <a:lnTo>
                  <a:pt x="4639" y="10943"/>
                </a:lnTo>
                <a:lnTo>
                  <a:pt x="5620" y="9195"/>
                </a:lnTo>
                <a:lnTo>
                  <a:pt x="9155" y="9195"/>
                </a:lnTo>
                <a:lnTo>
                  <a:pt x="9155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6" name="Google Shape;225;p20">
            <a:extLst>
              <a:ext uri="{FF2B5EF4-FFF2-40B4-BE49-F238E27FC236}">
                <a16:creationId xmlns:a16="http://schemas.microsoft.com/office/drawing/2014/main" id="{E53BBFEA-19A5-DA1A-0E52-3E02A24875FE}"/>
              </a:ext>
            </a:extLst>
          </p:cNvPr>
          <p:cNvSpPr txBox="1"/>
          <p:nvPr/>
        </p:nvSpPr>
        <p:spPr>
          <a:xfrm>
            <a:off x="1676987" y="2169381"/>
            <a:ext cx="4682156" cy="25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algn="ctr"/>
            <a:r>
              <a:rPr lang="en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Mission état des Lieux</a:t>
            </a:r>
            <a:endParaRPr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3" name="Google Shape;226;p20">
            <a:extLst>
              <a:ext uri="{FF2B5EF4-FFF2-40B4-BE49-F238E27FC236}">
                <a16:creationId xmlns:a16="http://schemas.microsoft.com/office/drawing/2014/main" id="{C226082F-1AD4-B71F-E44F-40A6E0AA5E8A}"/>
              </a:ext>
            </a:extLst>
          </p:cNvPr>
          <p:cNvSpPr txBox="1"/>
          <p:nvPr/>
        </p:nvSpPr>
        <p:spPr>
          <a:xfrm>
            <a:off x="1666930" y="1937485"/>
            <a:ext cx="4540435" cy="3629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marL="171438" indent="-1714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51" b="1" dirty="0"/>
              <a:t>Soutenir</a:t>
            </a:r>
            <a:r>
              <a:rPr lang="fr-FR" sz="1451" dirty="0"/>
              <a:t> la mise en œuvre des dispositifs adaptés aux objectifs et au territoire de l’EPCI, dans une démarche coordonnée</a:t>
            </a:r>
            <a:endParaRPr lang="fr-FR" sz="1451" b="1" dirty="0"/>
          </a:p>
          <a:p>
            <a:pPr marL="171438" indent="-1714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51" b="1" dirty="0"/>
              <a:t>Structurer, sécuriser et renforcer </a:t>
            </a:r>
            <a:r>
              <a:rPr lang="fr-FR" sz="1451" dirty="0"/>
              <a:t>l’accessibilité de la donnée publique à l’échelle départementale  </a:t>
            </a:r>
          </a:p>
          <a:p>
            <a:pPr marL="171438" indent="-171438">
              <a:buFont typeface="Arial" panose="020B0604020202020204" pitchFamily="34" charset="0"/>
              <a:buChar char="•"/>
            </a:pPr>
            <a:r>
              <a:rPr lang="fr-FR" sz="1451" b="1" dirty="0"/>
              <a:t>Identifier le système d’information </a:t>
            </a:r>
            <a:r>
              <a:rPr lang="fr-FR" sz="1451" dirty="0"/>
              <a:t>et de télécommunications de chaque EPCI</a:t>
            </a:r>
          </a:p>
          <a:p>
            <a:pPr marL="171438" indent="-171438">
              <a:buFont typeface="Arial" panose="020B0604020202020204" pitchFamily="34" charset="0"/>
              <a:buChar char="•"/>
            </a:pPr>
            <a:r>
              <a:rPr lang="fr-FR" sz="1451" dirty="0"/>
              <a:t>Proposition de </a:t>
            </a:r>
            <a:r>
              <a:rPr lang="fr-FR" sz="1451" b="1" dirty="0"/>
              <a:t>migration</a:t>
            </a:r>
            <a:r>
              <a:rPr lang="fr-FR" sz="1451" dirty="0"/>
              <a:t> des fonctions retenues vers le centre de données Départemental</a:t>
            </a:r>
          </a:p>
        </p:txBody>
      </p:sp>
      <p:sp>
        <p:nvSpPr>
          <p:cNvPr id="14" name="Google Shape;227;p20">
            <a:extLst>
              <a:ext uri="{FF2B5EF4-FFF2-40B4-BE49-F238E27FC236}">
                <a16:creationId xmlns:a16="http://schemas.microsoft.com/office/drawing/2014/main" id="{95CEA17E-5A30-8116-61C2-70B67A747D0A}"/>
              </a:ext>
            </a:extLst>
          </p:cNvPr>
          <p:cNvSpPr txBox="1"/>
          <p:nvPr/>
        </p:nvSpPr>
        <p:spPr>
          <a:xfrm>
            <a:off x="3287864" y="5991108"/>
            <a:ext cx="7389278" cy="1020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algn="ctr"/>
            <a:r>
              <a:rPr lang="en" sz="1600" dirty="0">
                <a:solidFill>
                  <a:schemeClr val="dk1"/>
                </a:solidFill>
                <a:latin typeface="+mj-lt"/>
                <a:ea typeface="Fira Sans Condensed Medium"/>
                <a:cs typeface="Fira Sans Condensed Medium"/>
                <a:sym typeface="Fira Sans Condensed Medium"/>
              </a:rPr>
              <a:t>2025</a:t>
            </a:r>
          </a:p>
          <a:p>
            <a:pPr algn="ctr"/>
            <a:r>
              <a:rPr lang="fr-FR" sz="1600" dirty="0">
                <a:solidFill>
                  <a:srgbClr val="C00000"/>
                </a:solidFill>
              </a:rPr>
              <a:t>Participer à la construction de la démarche collective, pour une organisation efficace et équitable de la transition digitale sur l’ensemble du territoire départemental.</a:t>
            </a:r>
            <a:endParaRPr lang="fr-FR" sz="1400" dirty="0">
              <a:solidFill>
                <a:srgbClr val="C00000"/>
              </a:solidFill>
            </a:endParaRPr>
          </a:p>
          <a:p>
            <a:pPr algn="ctr"/>
            <a:endParaRPr sz="1600" dirty="0">
              <a:solidFill>
                <a:schemeClr val="dk1"/>
              </a:solidFill>
              <a:latin typeface="Fira Sans Condensed Medium"/>
              <a:ea typeface="Fira Sans Condensed Medium"/>
              <a:cs typeface="Fira Sans Condensed Medium"/>
              <a:sym typeface="Fira Sans Condensed Medium"/>
            </a:endParaRPr>
          </a:p>
        </p:txBody>
      </p:sp>
      <p:sp>
        <p:nvSpPr>
          <p:cNvPr id="16" name="Google Shape;231;p20">
            <a:extLst>
              <a:ext uri="{FF2B5EF4-FFF2-40B4-BE49-F238E27FC236}">
                <a16:creationId xmlns:a16="http://schemas.microsoft.com/office/drawing/2014/main" id="{EB7AB574-DDE5-05FA-223F-0BE3D63FAF06}"/>
              </a:ext>
            </a:extLst>
          </p:cNvPr>
          <p:cNvSpPr/>
          <p:nvPr/>
        </p:nvSpPr>
        <p:spPr>
          <a:xfrm rot="-2700000">
            <a:off x="3942566" y="5411206"/>
            <a:ext cx="179458" cy="17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17" name="Google Shape;232;p20">
            <a:extLst>
              <a:ext uri="{FF2B5EF4-FFF2-40B4-BE49-F238E27FC236}">
                <a16:creationId xmlns:a16="http://schemas.microsoft.com/office/drawing/2014/main" id="{8371F901-1D7F-7E65-B68C-6E27D9C4619B}"/>
              </a:ext>
            </a:extLst>
          </p:cNvPr>
          <p:cNvSpPr/>
          <p:nvPr/>
        </p:nvSpPr>
        <p:spPr>
          <a:xfrm rot="-2700000">
            <a:off x="9454677" y="5350606"/>
            <a:ext cx="179458" cy="1794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18" name="Google Shape;234;p20">
            <a:extLst>
              <a:ext uri="{FF2B5EF4-FFF2-40B4-BE49-F238E27FC236}">
                <a16:creationId xmlns:a16="http://schemas.microsoft.com/office/drawing/2014/main" id="{39BBD4AE-F1C7-42B9-7F3E-67E36FDB5B37}"/>
              </a:ext>
            </a:extLst>
          </p:cNvPr>
          <p:cNvSpPr txBox="1"/>
          <p:nvPr/>
        </p:nvSpPr>
        <p:spPr>
          <a:xfrm>
            <a:off x="3857279" y="1444493"/>
            <a:ext cx="608978" cy="42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algn="ctr"/>
            <a:r>
              <a:rPr lang="en" sz="16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03</a:t>
            </a:r>
            <a:endParaRPr sz="16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9" name="Google Shape;235;p20">
            <a:extLst>
              <a:ext uri="{FF2B5EF4-FFF2-40B4-BE49-F238E27FC236}">
                <a16:creationId xmlns:a16="http://schemas.microsoft.com/office/drawing/2014/main" id="{18DE92FD-14CB-82CC-7D40-4D9D51910EE0}"/>
              </a:ext>
            </a:extLst>
          </p:cNvPr>
          <p:cNvSpPr/>
          <p:nvPr/>
        </p:nvSpPr>
        <p:spPr>
          <a:xfrm rot="-2700000">
            <a:off x="9466391" y="1462540"/>
            <a:ext cx="409824" cy="409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20" name="Google Shape;236;p20">
            <a:extLst>
              <a:ext uri="{FF2B5EF4-FFF2-40B4-BE49-F238E27FC236}">
                <a16:creationId xmlns:a16="http://schemas.microsoft.com/office/drawing/2014/main" id="{D629640B-A8BC-0C34-E06D-F8A119A9DD21}"/>
              </a:ext>
            </a:extLst>
          </p:cNvPr>
          <p:cNvSpPr/>
          <p:nvPr/>
        </p:nvSpPr>
        <p:spPr>
          <a:xfrm>
            <a:off x="7135794" y="2144724"/>
            <a:ext cx="4715835" cy="579069"/>
          </a:xfrm>
          <a:custGeom>
            <a:avLst/>
            <a:gdLst/>
            <a:ahLst/>
            <a:cxnLst/>
            <a:rect l="l" t="t" r="r" b="b"/>
            <a:pathLst>
              <a:path w="9155" h="2086" extrusionOk="0">
                <a:moveTo>
                  <a:pt x="0" y="1"/>
                </a:moveTo>
                <a:lnTo>
                  <a:pt x="0" y="2085"/>
                </a:lnTo>
                <a:lnTo>
                  <a:pt x="9155" y="2085"/>
                </a:lnTo>
                <a:lnTo>
                  <a:pt x="9155" y="1"/>
                </a:ln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21" name="Google Shape;237;p20">
            <a:extLst>
              <a:ext uri="{FF2B5EF4-FFF2-40B4-BE49-F238E27FC236}">
                <a16:creationId xmlns:a16="http://schemas.microsoft.com/office/drawing/2014/main" id="{4A921ED4-7586-2E72-E277-96F415E0E4C7}"/>
              </a:ext>
            </a:extLst>
          </p:cNvPr>
          <p:cNvSpPr/>
          <p:nvPr/>
        </p:nvSpPr>
        <p:spPr>
          <a:xfrm>
            <a:off x="7135860" y="2529926"/>
            <a:ext cx="4715835" cy="2707837"/>
          </a:xfrm>
          <a:custGeom>
            <a:avLst/>
            <a:gdLst/>
            <a:ahLst/>
            <a:cxnLst/>
            <a:rect l="l" t="t" r="r" b="b"/>
            <a:pathLst>
              <a:path w="9155" h="10943" extrusionOk="0">
                <a:moveTo>
                  <a:pt x="0" y="0"/>
                </a:moveTo>
                <a:lnTo>
                  <a:pt x="0" y="9195"/>
                </a:lnTo>
                <a:lnTo>
                  <a:pt x="3617" y="9195"/>
                </a:lnTo>
                <a:lnTo>
                  <a:pt x="4639" y="10943"/>
                </a:lnTo>
                <a:lnTo>
                  <a:pt x="5620" y="9195"/>
                </a:lnTo>
                <a:lnTo>
                  <a:pt x="9155" y="9195"/>
                </a:lnTo>
                <a:lnTo>
                  <a:pt x="9155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dirty="0"/>
          </a:p>
        </p:txBody>
      </p:sp>
      <p:sp>
        <p:nvSpPr>
          <p:cNvPr id="22" name="Google Shape;238;p20">
            <a:extLst>
              <a:ext uri="{FF2B5EF4-FFF2-40B4-BE49-F238E27FC236}">
                <a16:creationId xmlns:a16="http://schemas.microsoft.com/office/drawing/2014/main" id="{42AAFFE4-44B5-0FBF-7E51-8DC7FBF2059D}"/>
              </a:ext>
            </a:extLst>
          </p:cNvPr>
          <p:cNvSpPr txBox="1"/>
          <p:nvPr/>
        </p:nvSpPr>
        <p:spPr>
          <a:xfrm>
            <a:off x="7745900" y="2169382"/>
            <a:ext cx="4105795" cy="385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algn="ctr"/>
            <a:r>
              <a:rPr lang="fr-FR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Mission de moyens mutualisés</a:t>
            </a:r>
            <a:endParaRPr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3" name="Google Shape;239;p20">
            <a:extLst>
              <a:ext uri="{FF2B5EF4-FFF2-40B4-BE49-F238E27FC236}">
                <a16:creationId xmlns:a16="http://schemas.microsoft.com/office/drawing/2014/main" id="{03A5BA04-14B3-0EBD-3AF4-6387486626C7}"/>
              </a:ext>
            </a:extLst>
          </p:cNvPr>
          <p:cNvSpPr txBox="1"/>
          <p:nvPr/>
        </p:nvSpPr>
        <p:spPr>
          <a:xfrm>
            <a:off x="7135794" y="2486582"/>
            <a:ext cx="4715835" cy="2293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endParaRPr lang="fr-FR" sz="1451" dirty="0"/>
          </a:p>
          <a:p>
            <a:pPr marL="285730" indent="-28573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51" b="1" dirty="0"/>
              <a:t>Développer les services numériques de l’EPCI, </a:t>
            </a:r>
            <a:r>
              <a:rPr lang="fr-FR" sz="1451" dirty="0"/>
              <a:t>adaptés à ses objectifs et à son territoire.</a:t>
            </a:r>
          </a:p>
          <a:p>
            <a:pPr marL="285730" indent="-28573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451" b="1" dirty="0"/>
              <a:t>Contribuer par l’apport de ses propres moyens et compétences </a:t>
            </a:r>
            <a:r>
              <a:rPr lang="fr-FR" sz="1451" dirty="0"/>
              <a:t>aux processus de projet, à la capitalisation des savoir-faire et des retours d’expérience.</a:t>
            </a:r>
          </a:p>
          <a:p>
            <a:endParaRPr lang="fr-FR" sz="1451" dirty="0"/>
          </a:p>
          <a:p>
            <a:pPr algn="ctr"/>
            <a:endParaRPr lang="fr-FR" sz="145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" name="Google Shape;240;p20">
            <a:extLst>
              <a:ext uri="{FF2B5EF4-FFF2-40B4-BE49-F238E27FC236}">
                <a16:creationId xmlns:a16="http://schemas.microsoft.com/office/drawing/2014/main" id="{C897463E-3213-45C0-91E6-4F93DF97B820}"/>
              </a:ext>
            </a:extLst>
          </p:cNvPr>
          <p:cNvSpPr txBox="1"/>
          <p:nvPr/>
        </p:nvSpPr>
        <p:spPr>
          <a:xfrm>
            <a:off x="9366814" y="1452661"/>
            <a:ext cx="608978" cy="42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algn="ctr"/>
            <a:r>
              <a:rPr lang="en" sz="16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04</a:t>
            </a:r>
            <a:endParaRPr sz="1600" dirty="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5" name="Accolade fermante 24">
            <a:extLst>
              <a:ext uri="{FF2B5EF4-FFF2-40B4-BE49-F238E27FC236}">
                <a16:creationId xmlns:a16="http://schemas.microsoft.com/office/drawing/2014/main" id="{7950304A-E40B-B394-E3A2-3B4824C7C3B5}"/>
              </a:ext>
            </a:extLst>
          </p:cNvPr>
          <p:cNvSpPr/>
          <p:nvPr/>
        </p:nvSpPr>
        <p:spPr>
          <a:xfrm rot="5400000">
            <a:off x="6606542" y="3097636"/>
            <a:ext cx="380910" cy="5529408"/>
          </a:xfrm>
          <a:prstGeom prst="rightBrace">
            <a:avLst>
              <a:gd name="adj1" fmla="val 73853"/>
              <a:gd name="adj2" fmla="val 5138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6603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" y="-407030"/>
            <a:ext cx="12191573" cy="685776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00427" y="3240031"/>
            <a:ext cx="763497" cy="76349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35913" y="2622833"/>
            <a:ext cx="637009" cy="63701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794967" y="950936"/>
            <a:ext cx="5048074" cy="4952192"/>
            <a:chOff x="3794886" y="950849"/>
            <a:chExt cx="5048250" cy="495236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81955" y="1162799"/>
              <a:ext cx="1467612" cy="75286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24627" y="1182624"/>
              <a:ext cx="1386840" cy="672465"/>
            </a:xfrm>
            <a:custGeom>
              <a:avLst/>
              <a:gdLst/>
              <a:ahLst/>
              <a:cxnLst/>
              <a:rect l="l" t="t" r="r" b="b"/>
              <a:pathLst>
                <a:path w="1386839" h="672464">
                  <a:moveTo>
                    <a:pt x="1275714" y="0"/>
                  </a:moveTo>
                  <a:lnTo>
                    <a:pt x="1233590" y="400"/>
                  </a:lnTo>
                  <a:lnTo>
                    <a:pt x="1191609" y="1587"/>
                  </a:lnTo>
                  <a:lnTo>
                    <a:pt x="1149770" y="3536"/>
                  </a:lnTo>
                  <a:lnTo>
                    <a:pt x="1108075" y="6223"/>
                  </a:lnTo>
                  <a:lnTo>
                    <a:pt x="1072514" y="10287"/>
                  </a:lnTo>
                  <a:lnTo>
                    <a:pt x="1046988" y="11556"/>
                  </a:lnTo>
                  <a:lnTo>
                    <a:pt x="1007618" y="17525"/>
                  </a:lnTo>
                  <a:lnTo>
                    <a:pt x="942721" y="24764"/>
                  </a:lnTo>
                  <a:lnTo>
                    <a:pt x="869442" y="38480"/>
                  </a:lnTo>
                  <a:lnTo>
                    <a:pt x="824738" y="45338"/>
                  </a:lnTo>
                  <a:lnTo>
                    <a:pt x="801624" y="51180"/>
                  </a:lnTo>
                  <a:lnTo>
                    <a:pt x="780414" y="55245"/>
                  </a:lnTo>
                  <a:lnTo>
                    <a:pt x="730370" y="67145"/>
                  </a:lnTo>
                  <a:lnTo>
                    <a:pt x="680688" y="80168"/>
                  </a:lnTo>
                  <a:lnTo>
                    <a:pt x="631387" y="94306"/>
                  </a:lnTo>
                  <a:lnTo>
                    <a:pt x="582485" y="109547"/>
                  </a:lnTo>
                  <a:lnTo>
                    <a:pt x="534000" y="125881"/>
                  </a:lnTo>
                  <a:lnTo>
                    <a:pt x="485949" y="143298"/>
                  </a:lnTo>
                  <a:lnTo>
                    <a:pt x="438351" y="161788"/>
                  </a:lnTo>
                  <a:lnTo>
                    <a:pt x="391223" y="181340"/>
                  </a:lnTo>
                  <a:lnTo>
                    <a:pt x="344583" y="201944"/>
                  </a:lnTo>
                  <a:lnTo>
                    <a:pt x="298449" y="223590"/>
                  </a:lnTo>
                  <a:lnTo>
                    <a:pt x="252840" y="246268"/>
                  </a:lnTo>
                  <a:lnTo>
                    <a:pt x="207771" y="269968"/>
                  </a:lnTo>
                  <a:lnTo>
                    <a:pt x="163263" y="294679"/>
                  </a:lnTo>
                  <a:lnTo>
                    <a:pt x="119332" y="320390"/>
                  </a:lnTo>
                  <a:lnTo>
                    <a:pt x="75996" y="347093"/>
                  </a:lnTo>
                  <a:lnTo>
                    <a:pt x="33274" y="374776"/>
                  </a:lnTo>
                  <a:lnTo>
                    <a:pt x="0" y="398399"/>
                  </a:lnTo>
                  <a:lnTo>
                    <a:pt x="5207" y="545211"/>
                  </a:lnTo>
                  <a:lnTo>
                    <a:pt x="9651" y="672084"/>
                  </a:lnTo>
                  <a:lnTo>
                    <a:pt x="51308" y="635762"/>
                  </a:lnTo>
                  <a:lnTo>
                    <a:pt x="91589" y="605876"/>
                  </a:lnTo>
                  <a:lnTo>
                    <a:pt x="132583" y="577014"/>
                  </a:lnTo>
                  <a:lnTo>
                    <a:pt x="174271" y="549185"/>
                  </a:lnTo>
                  <a:lnTo>
                    <a:pt x="216630" y="522403"/>
                  </a:lnTo>
                  <a:lnTo>
                    <a:pt x="259639" y="496679"/>
                  </a:lnTo>
                  <a:lnTo>
                    <a:pt x="303277" y="472026"/>
                  </a:lnTo>
                  <a:lnTo>
                    <a:pt x="347524" y="448456"/>
                  </a:lnTo>
                  <a:lnTo>
                    <a:pt x="392357" y="425980"/>
                  </a:lnTo>
                  <a:lnTo>
                    <a:pt x="437756" y="404612"/>
                  </a:lnTo>
                  <a:lnTo>
                    <a:pt x="483699" y="384363"/>
                  </a:lnTo>
                  <a:lnTo>
                    <a:pt x="530166" y="365246"/>
                  </a:lnTo>
                  <a:lnTo>
                    <a:pt x="577135" y="347272"/>
                  </a:lnTo>
                  <a:lnTo>
                    <a:pt x="624586" y="330453"/>
                  </a:lnTo>
                  <a:lnTo>
                    <a:pt x="740663" y="296163"/>
                  </a:lnTo>
                  <a:lnTo>
                    <a:pt x="742652" y="296163"/>
                  </a:lnTo>
                  <a:lnTo>
                    <a:pt x="828167" y="274320"/>
                  </a:lnTo>
                  <a:lnTo>
                    <a:pt x="904621" y="258317"/>
                  </a:lnTo>
                  <a:lnTo>
                    <a:pt x="1022858" y="240411"/>
                  </a:lnTo>
                  <a:lnTo>
                    <a:pt x="1087247" y="232410"/>
                  </a:lnTo>
                  <a:lnTo>
                    <a:pt x="1275714" y="222885"/>
                  </a:lnTo>
                  <a:lnTo>
                    <a:pt x="1386839" y="222885"/>
                  </a:lnTo>
                  <a:lnTo>
                    <a:pt x="1386839" y="5587"/>
                  </a:lnTo>
                  <a:lnTo>
                    <a:pt x="1275714" y="0"/>
                  </a:lnTo>
                  <a:close/>
                </a:path>
                <a:path w="1386839" h="672464">
                  <a:moveTo>
                    <a:pt x="742652" y="296163"/>
                  </a:moveTo>
                  <a:lnTo>
                    <a:pt x="740663" y="296163"/>
                  </a:lnTo>
                  <a:lnTo>
                    <a:pt x="740663" y="296672"/>
                  </a:lnTo>
                  <a:lnTo>
                    <a:pt x="742652" y="296163"/>
                  </a:lnTo>
                  <a:close/>
                </a:path>
                <a:path w="1386839" h="672464">
                  <a:moveTo>
                    <a:pt x="1386839" y="222885"/>
                  </a:moveTo>
                  <a:lnTo>
                    <a:pt x="1275714" y="222885"/>
                  </a:lnTo>
                  <a:lnTo>
                    <a:pt x="1386839" y="228473"/>
                  </a:lnTo>
                  <a:lnTo>
                    <a:pt x="1386839" y="222885"/>
                  </a:lnTo>
                  <a:close/>
                </a:path>
              </a:pathLst>
            </a:custGeom>
            <a:solidFill>
              <a:srgbClr val="4A2C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55563" y="1182624"/>
              <a:ext cx="643127" cy="32613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304788" y="1182624"/>
              <a:ext cx="866140" cy="715010"/>
            </a:xfrm>
            <a:custGeom>
              <a:avLst/>
              <a:gdLst/>
              <a:ahLst/>
              <a:cxnLst/>
              <a:rect l="l" t="t" r="r" b="b"/>
              <a:pathLst>
                <a:path w="866140" h="715010">
                  <a:moveTo>
                    <a:pt x="0" y="0"/>
                  </a:moveTo>
                  <a:lnTo>
                    <a:pt x="0" y="714755"/>
                  </a:lnTo>
                  <a:lnTo>
                    <a:pt x="865632" y="174498"/>
                  </a:lnTo>
                  <a:lnTo>
                    <a:pt x="810045" y="151740"/>
                  </a:lnTo>
                  <a:lnTo>
                    <a:pt x="762124" y="133743"/>
                  </a:lnTo>
                  <a:lnTo>
                    <a:pt x="713760" y="116834"/>
                  </a:lnTo>
                  <a:lnTo>
                    <a:pt x="664968" y="101024"/>
                  </a:lnTo>
                  <a:lnTo>
                    <a:pt x="615769" y="86321"/>
                  </a:lnTo>
                  <a:lnTo>
                    <a:pt x="566178" y="72737"/>
                  </a:lnTo>
                  <a:lnTo>
                    <a:pt x="516215" y="60281"/>
                  </a:lnTo>
                  <a:lnTo>
                    <a:pt x="465897" y="48964"/>
                  </a:lnTo>
                  <a:lnTo>
                    <a:pt x="415241" y="38795"/>
                  </a:lnTo>
                  <a:lnTo>
                    <a:pt x="364267" y="29785"/>
                  </a:lnTo>
                  <a:lnTo>
                    <a:pt x="312990" y="21943"/>
                  </a:lnTo>
                  <a:lnTo>
                    <a:pt x="261430" y="15280"/>
                  </a:lnTo>
                  <a:lnTo>
                    <a:pt x="209604" y="9806"/>
                  </a:lnTo>
                  <a:lnTo>
                    <a:pt x="157531" y="5531"/>
                  </a:lnTo>
                  <a:lnTo>
                    <a:pt x="105227" y="2465"/>
                  </a:lnTo>
                  <a:lnTo>
                    <a:pt x="52710" y="6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021067" y="1394460"/>
              <a:ext cx="1348740" cy="1156970"/>
            </a:xfrm>
            <a:custGeom>
              <a:avLst/>
              <a:gdLst/>
              <a:ahLst/>
              <a:cxnLst/>
              <a:rect l="l" t="t" r="r" b="b"/>
              <a:pathLst>
                <a:path w="1348740" h="1156970">
                  <a:moveTo>
                    <a:pt x="233299" y="0"/>
                  </a:moveTo>
                  <a:lnTo>
                    <a:pt x="0" y="145795"/>
                  </a:lnTo>
                  <a:lnTo>
                    <a:pt x="145923" y="204850"/>
                  </a:lnTo>
                  <a:lnTo>
                    <a:pt x="192432" y="227512"/>
                  </a:lnTo>
                  <a:lnTo>
                    <a:pt x="238336" y="251351"/>
                  </a:lnTo>
                  <a:lnTo>
                    <a:pt x="283611" y="276354"/>
                  </a:lnTo>
                  <a:lnTo>
                    <a:pt x="328232" y="302507"/>
                  </a:lnTo>
                  <a:lnTo>
                    <a:pt x="372175" y="329799"/>
                  </a:lnTo>
                  <a:lnTo>
                    <a:pt x="415418" y="358214"/>
                  </a:lnTo>
                  <a:lnTo>
                    <a:pt x="457935" y="387741"/>
                  </a:lnTo>
                  <a:lnTo>
                    <a:pt x="499703" y="418366"/>
                  </a:lnTo>
                  <a:lnTo>
                    <a:pt x="540698" y="450076"/>
                  </a:lnTo>
                  <a:lnTo>
                    <a:pt x="580895" y="482858"/>
                  </a:lnTo>
                  <a:lnTo>
                    <a:pt x="620272" y="516698"/>
                  </a:lnTo>
                  <a:lnTo>
                    <a:pt x="658804" y="551584"/>
                  </a:lnTo>
                  <a:lnTo>
                    <a:pt x="696467" y="587501"/>
                  </a:lnTo>
                  <a:lnTo>
                    <a:pt x="796798" y="695070"/>
                  </a:lnTo>
                  <a:lnTo>
                    <a:pt x="794765" y="695070"/>
                  </a:lnTo>
                  <a:lnTo>
                    <a:pt x="836167" y="740790"/>
                  </a:lnTo>
                  <a:lnTo>
                    <a:pt x="949325" y="890904"/>
                  </a:lnTo>
                  <a:lnTo>
                    <a:pt x="974978" y="931163"/>
                  </a:lnTo>
                  <a:lnTo>
                    <a:pt x="1057148" y="1066418"/>
                  </a:lnTo>
                  <a:lnTo>
                    <a:pt x="1100708" y="1156715"/>
                  </a:lnTo>
                  <a:lnTo>
                    <a:pt x="1348739" y="1156715"/>
                  </a:lnTo>
                  <a:lnTo>
                    <a:pt x="1326417" y="1105562"/>
                  </a:lnTo>
                  <a:lnTo>
                    <a:pt x="1303448" y="1056322"/>
                  </a:lnTo>
                  <a:lnTo>
                    <a:pt x="1279312" y="1007748"/>
                  </a:lnTo>
                  <a:lnTo>
                    <a:pt x="1253998" y="959865"/>
                  </a:lnTo>
                  <a:lnTo>
                    <a:pt x="1222882" y="908685"/>
                  </a:lnTo>
                  <a:lnTo>
                    <a:pt x="1225296" y="907414"/>
                  </a:lnTo>
                  <a:lnTo>
                    <a:pt x="1198856" y="862861"/>
                  </a:lnTo>
                  <a:lnTo>
                    <a:pt x="1171482" y="819065"/>
                  </a:lnTo>
                  <a:lnTo>
                    <a:pt x="1143190" y="776035"/>
                  </a:lnTo>
                  <a:lnTo>
                    <a:pt x="1113998" y="733782"/>
                  </a:lnTo>
                  <a:lnTo>
                    <a:pt x="1083922" y="692315"/>
                  </a:lnTo>
                  <a:lnTo>
                    <a:pt x="1052978" y="651644"/>
                  </a:lnTo>
                  <a:lnTo>
                    <a:pt x="1021185" y="611779"/>
                  </a:lnTo>
                  <a:lnTo>
                    <a:pt x="988558" y="572729"/>
                  </a:lnTo>
                  <a:lnTo>
                    <a:pt x="955114" y="534504"/>
                  </a:lnTo>
                  <a:lnTo>
                    <a:pt x="920872" y="497113"/>
                  </a:lnTo>
                  <a:lnTo>
                    <a:pt x="885846" y="460568"/>
                  </a:lnTo>
                  <a:lnTo>
                    <a:pt x="850054" y="424876"/>
                  </a:lnTo>
                  <a:lnTo>
                    <a:pt x="813514" y="390048"/>
                  </a:lnTo>
                  <a:lnTo>
                    <a:pt x="776241" y="356094"/>
                  </a:lnTo>
                  <a:lnTo>
                    <a:pt x="738253" y="323023"/>
                  </a:lnTo>
                  <a:lnTo>
                    <a:pt x="699567" y="290845"/>
                  </a:lnTo>
                  <a:lnTo>
                    <a:pt x="660199" y="259570"/>
                  </a:lnTo>
                  <a:lnTo>
                    <a:pt x="620167" y="229208"/>
                  </a:lnTo>
                  <a:lnTo>
                    <a:pt x="579486" y="199767"/>
                  </a:lnTo>
                  <a:lnTo>
                    <a:pt x="538175" y="171258"/>
                  </a:lnTo>
                  <a:lnTo>
                    <a:pt x="496250" y="143691"/>
                  </a:lnTo>
                  <a:lnTo>
                    <a:pt x="453727" y="117076"/>
                  </a:lnTo>
                  <a:lnTo>
                    <a:pt x="410625" y="91421"/>
                  </a:lnTo>
                  <a:lnTo>
                    <a:pt x="366958" y="66737"/>
                  </a:lnTo>
                  <a:lnTo>
                    <a:pt x="322745" y="43033"/>
                  </a:lnTo>
                  <a:lnTo>
                    <a:pt x="278002" y="20319"/>
                  </a:lnTo>
                  <a:lnTo>
                    <a:pt x="233299" y="0"/>
                  </a:lnTo>
                  <a:close/>
                </a:path>
              </a:pathLst>
            </a:custGeom>
            <a:solidFill>
              <a:srgbClr val="2980B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41463" y="1785747"/>
              <a:ext cx="598804" cy="6248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624571" y="2305812"/>
              <a:ext cx="904240" cy="840105"/>
            </a:xfrm>
            <a:custGeom>
              <a:avLst/>
              <a:gdLst/>
              <a:ahLst/>
              <a:cxnLst/>
              <a:rect l="l" t="t" r="r" b="b"/>
              <a:pathLst>
                <a:path w="904240" h="840105">
                  <a:moveTo>
                    <a:pt x="621919" y="0"/>
                  </a:moveTo>
                  <a:lnTo>
                    <a:pt x="428498" y="111505"/>
                  </a:lnTo>
                  <a:lnTo>
                    <a:pt x="429005" y="112395"/>
                  </a:lnTo>
                  <a:lnTo>
                    <a:pt x="491617" y="229742"/>
                  </a:lnTo>
                  <a:lnTo>
                    <a:pt x="513119" y="274863"/>
                  </a:lnTo>
                  <a:lnTo>
                    <a:pt x="533433" y="320387"/>
                  </a:lnTo>
                  <a:lnTo>
                    <a:pt x="552559" y="366289"/>
                  </a:lnTo>
                  <a:lnTo>
                    <a:pt x="570499" y="412543"/>
                  </a:lnTo>
                  <a:lnTo>
                    <a:pt x="587255" y="459125"/>
                  </a:lnTo>
                  <a:lnTo>
                    <a:pt x="602827" y="506009"/>
                  </a:lnTo>
                  <a:lnTo>
                    <a:pt x="617217" y="553170"/>
                  </a:lnTo>
                  <a:lnTo>
                    <a:pt x="630427" y="600583"/>
                  </a:lnTo>
                  <a:lnTo>
                    <a:pt x="655193" y="707771"/>
                  </a:lnTo>
                  <a:lnTo>
                    <a:pt x="903731" y="839724"/>
                  </a:lnTo>
                  <a:lnTo>
                    <a:pt x="895322" y="777031"/>
                  </a:lnTo>
                  <a:lnTo>
                    <a:pt x="886859" y="725911"/>
                  </a:lnTo>
                  <a:lnTo>
                    <a:pt x="877199" y="674954"/>
                  </a:lnTo>
                  <a:lnTo>
                    <a:pt x="866342" y="624181"/>
                  </a:lnTo>
                  <a:lnTo>
                    <a:pt x="854289" y="573615"/>
                  </a:lnTo>
                  <a:lnTo>
                    <a:pt x="841040" y="523276"/>
                  </a:lnTo>
                  <a:lnTo>
                    <a:pt x="826595" y="473186"/>
                  </a:lnTo>
                  <a:lnTo>
                    <a:pt x="810954" y="423366"/>
                  </a:lnTo>
                  <a:lnTo>
                    <a:pt x="794119" y="373837"/>
                  </a:lnTo>
                  <a:lnTo>
                    <a:pt x="776088" y="324622"/>
                  </a:lnTo>
                  <a:lnTo>
                    <a:pt x="756863" y="275741"/>
                  </a:lnTo>
                  <a:lnTo>
                    <a:pt x="736444" y="227215"/>
                  </a:lnTo>
                  <a:lnTo>
                    <a:pt x="714830" y="179067"/>
                  </a:lnTo>
                  <a:lnTo>
                    <a:pt x="692023" y="131317"/>
                  </a:lnTo>
                  <a:lnTo>
                    <a:pt x="621919" y="0"/>
                  </a:lnTo>
                  <a:close/>
                </a:path>
                <a:path w="904240" h="840105">
                  <a:moveTo>
                    <a:pt x="429005" y="112395"/>
                  </a:moveTo>
                  <a:lnTo>
                    <a:pt x="0" y="359790"/>
                  </a:lnTo>
                  <a:lnTo>
                    <a:pt x="655193" y="707771"/>
                  </a:lnTo>
                  <a:lnTo>
                    <a:pt x="630427" y="600583"/>
                  </a:lnTo>
                  <a:lnTo>
                    <a:pt x="617217" y="553170"/>
                  </a:lnTo>
                  <a:lnTo>
                    <a:pt x="602827" y="506009"/>
                  </a:lnTo>
                  <a:lnTo>
                    <a:pt x="587255" y="459125"/>
                  </a:lnTo>
                  <a:lnTo>
                    <a:pt x="570499" y="412543"/>
                  </a:lnTo>
                  <a:lnTo>
                    <a:pt x="552559" y="366289"/>
                  </a:lnTo>
                  <a:lnTo>
                    <a:pt x="533433" y="320387"/>
                  </a:lnTo>
                  <a:lnTo>
                    <a:pt x="513119" y="274863"/>
                  </a:lnTo>
                  <a:lnTo>
                    <a:pt x="491617" y="229742"/>
                  </a:lnTo>
                  <a:lnTo>
                    <a:pt x="429005" y="112395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901940" y="3134487"/>
              <a:ext cx="643255" cy="1532255"/>
            </a:xfrm>
            <a:custGeom>
              <a:avLst/>
              <a:gdLst/>
              <a:ahLst/>
              <a:cxnLst/>
              <a:rect l="l" t="t" r="r" b="b"/>
              <a:pathLst>
                <a:path w="643254" h="1532254">
                  <a:moveTo>
                    <a:pt x="398017" y="0"/>
                  </a:moveTo>
                  <a:lnTo>
                    <a:pt x="404113" y="37718"/>
                  </a:lnTo>
                  <a:lnTo>
                    <a:pt x="409766" y="87024"/>
                  </a:lnTo>
                  <a:lnTo>
                    <a:pt x="414211" y="136427"/>
                  </a:lnTo>
                  <a:lnTo>
                    <a:pt x="417448" y="185903"/>
                  </a:lnTo>
                  <a:lnTo>
                    <a:pt x="419477" y="235429"/>
                  </a:lnTo>
                  <a:lnTo>
                    <a:pt x="420296" y="284983"/>
                  </a:lnTo>
                  <a:lnTo>
                    <a:pt x="419907" y="334540"/>
                  </a:lnTo>
                  <a:lnTo>
                    <a:pt x="418309" y="384077"/>
                  </a:lnTo>
                  <a:lnTo>
                    <a:pt x="415500" y="433572"/>
                  </a:lnTo>
                  <a:lnTo>
                    <a:pt x="411482" y="483000"/>
                  </a:lnTo>
                  <a:lnTo>
                    <a:pt x="406253" y="532339"/>
                  </a:lnTo>
                  <a:lnTo>
                    <a:pt x="399814" y="581564"/>
                  </a:lnTo>
                  <a:lnTo>
                    <a:pt x="392163" y="630653"/>
                  </a:lnTo>
                  <a:lnTo>
                    <a:pt x="383301" y="679583"/>
                  </a:lnTo>
                  <a:lnTo>
                    <a:pt x="373228" y="728330"/>
                  </a:lnTo>
                  <a:lnTo>
                    <a:pt x="361942" y="776870"/>
                  </a:lnTo>
                  <a:lnTo>
                    <a:pt x="349444" y="825181"/>
                  </a:lnTo>
                  <a:lnTo>
                    <a:pt x="335733" y="873238"/>
                  </a:lnTo>
                  <a:lnTo>
                    <a:pt x="320810" y="921020"/>
                  </a:lnTo>
                  <a:lnTo>
                    <a:pt x="304673" y="968501"/>
                  </a:lnTo>
                  <a:lnTo>
                    <a:pt x="249427" y="1104900"/>
                  </a:lnTo>
                  <a:lnTo>
                    <a:pt x="201040" y="1205992"/>
                  </a:lnTo>
                  <a:lnTo>
                    <a:pt x="166750" y="1272413"/>
                  </a:lnTo>
                  <a:lnTo>
                    <a:pt x="77724" y="1419606"/>
                  </a:lnTo>
                  <a:lnTo>
                    <a:pt x="0" y="1524000"/>
                  </a:lnTo>
                  <a:lnTo>
                    <a:pt x="0" y="1532001"/>
                  </a:lnTo>
                  <a:lnTo>
                    <a:pt x="270382" y="1532001"/>
                  </a:lnTo>
                  <a:lnTo>
                    <a:pt x="342773" y="1412367"/>
                  </a:lnTo>
                  <a:lnTo>
                    <a:pt x="345208" y="1412367"/>
                  </a:lnTo>
                  <a:lnTo>
                    <a:pt x="361060" y="1382014"/>
                  </a:lnTo>
                  <a:lnTo>
                    <a:pt x="374268" y="1360170"/>
                  </a:lnTo>
                  <a:lnTo>
                    <a:pt x="392049" y="1323213"/>
                  </a:lnTo>
                  <a:lnTo>
                    <a:pt x="422655" y="1265046"/>
                  </a:lnTo>
                  <a:lnTo>
                    <a:pt x="448690" y="1205230"/>
                  </a:lnTo>
                  <a:lnTo>
                    <a:pt x="468249" y="1164463"/>
                  </a:lnTo>
                  <a:lnTo>
                    <a:pt x="477774" y="1138301"/>
                  </a:lnTo>
                  <a:lnTo>
                    <a:pt x="488950" y="1112646"/>
                  </a:lnTo>
                  <a:lnTo>
                    <a:pt x="507412" y="1063751"/>
                  </a:lnTo>
                  <a:lnTo>
                    <a:pt x="524698" y="1014535"/>
                  </a:lnTo>
                  <a:lnTo>
                    <a:pt x="540808" y="965020"/>
                  </a:lnTo>
                  <a:lnTo>
                    <a:pt x="555741" y="915226"/>
                  </a:lnTo>
                  <a:lnTo>
                    <a:pt x="569498" y="865175"/>
                  </a:lnTo>
                  <a:lnTo>
                    <a:pt x="582079" y="814888"/>
                  </a:lnTo>
                  <a:lnTo>
                    <a:pt x="593482" y="764386"/>
                  </a:lnTo>
                  <a:lnTo>
                    <a:pt x="603708" y="713692"/>
                  </a:lnTo>
                  <a:lnTo>
                    <a:pt x="612756" y="662825"/>
                  </a:lnTo>
                  <a:lnTo>
                    <a:pt x="620627" y="611807"/>
                  </a:lnTo>
                  <a:lnTo>
                    <a:pt x="627319" y="560659"/>
                  </a:lnTo>
                  <a:lnTo>
                    <a:pt x="632834" y="509402"/>
                  </a:lnTo>
                  <a:lnTo>
                    <a:pt x="637170" y="458059"/>
                  </a:lnTo>
                  <a:lnTo>
                    <a:pt x="640328" y="406649"/>
                  </a:lnTo>
                  <a:lnTo>
                    <a:pt x="642306" y="355194"/>
                  </a:lnTo>
                  <a:lnTo>
                    <a:pt x="643106" y="303716"/>
                  </a:lnTo>
                  <a:lnTo>
                    <a:pt x="642726" y="252235"/>
                  </a:lnTo>
                  <a:lnTo>
                    <a:pt x="641167" y="200773"/>
                  </a:lnTo>
                  <a:lnTo>
                    <a:pt x="638428" y="149351"/>
                  </a:lnTo>
                  <a:lnTo>
                    <a:pt x="636269" y="127126"/>
                  </a:lnTo>
                  <a:lnTo>
                    <a:pt x="398017" y="0"/>
                  </a:lnTo>
                  <a:close/>
                </a:path>
                <a:path w="643254" h="1532254">
                  <a:moveTo>
                    <a:pt x="345208" y="1412367"/>
                  </a:moveTo>
                  <a:lnTo>
                    <a:pt x="342773" y="1412367"/>
                  </a:lnTo>
                  <a:lnTo>
                    <a:pt x="344677" y="1413383"/>
                  </a:lnTo>
                  <a:lnTo>
                    <a:pt x="345208" y="1412367"/>
                  </a:lnTo>
                  <a:close/>
                </a:path>
              </a:pathLst>
            </a:custGeom>
            <a:solidFill>
              <a:srgbClr val="169F8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52180" y="3831716"/>
              <a:ext cx="432943" cy="72123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633715" y="4180331"/>
              <a:ext cx="612775" cy="1027430"/>
            </a:xfrm>
            <a:custGeom>
              <a:avLst/>
              <a:gdLst/>
              <a:ahLst/>
              <a:cxnLst/>
              <a:rect l="l" t="t" r="r" b="b"/>
              <a:pathLst>
                <a:path w="612775" h="1027429">
                  <a:moveTo>
                    <a:pt x="0" y="0"/>
                  </a:moveTo>
                  <a:lnTo>
                    <a:pt x="35940" y="1027176"/>
                  </a:lnTo>
                  <a:lnTo>
                    <a:pt x="147954" y="935482"/>
                  </a:lnTo>
                  <a:lnTo>
                    <a:pt x="184074" y="903220"/>
                  </a:lnTo>
                  <a:lnTo>
                    <a:pt x="219525" y="870144"/>
                  </a:lnTo>
                  <a:lnTo>
                    <a:pt x="254292" y="836262"/>
                  </a:lnTo>
                  <a:lnTo>
                    <a:pt x="288360" y="801583"/>
                  </a:lnTo>
                  <a:lnTo>
                    <a:pt x="321714" y="766115"/>
                  </a:lnTo>
                  <a:lnTo>
                    <a:pt x="354339" y="729867"/>
                  </a:lnTo>
                  <a:lnTo>
                    <a:pt x="386219" y="692848"/>
                  </a:lnTo>
                  <a:lnTo>
                    <a:pt x="417340" y="655066"/>
                  </a:lnTo>
                  <a:lnTo>
                    <a:pt x="447686" y="616530"/>
                  </a:lnTo>
                  <a:lnTo>
                    <a:pt x="477242" y="577247"/>
                  </a:lnTo>
                  <a:lnTo>
                    <a:pt x="505993" y="537228"/>
                  </a:lnTo>
                  <a:lnTo>
                    <a:pt x="533925" y="496480"/>
                  </a:lnTo>
                  <a:lnTo>
                    <a:pt x="561021" y="455012"/>
                  </a:lnTo>
                  <a:lnTo>
                    <a:pt x="587267" y="412833"/>
                  </a:lnTo>
                  <a:lnTo>
                    <a:pt x="612648" y="3699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6106667" y="5020056"/>
              <a:ext cx="1449705" cy="650875"/>
            </a:xfrm>
            <a:custGeom>
              <a:avLst/>
              <a:gdLst/>
              <a:ahLst/>
              <a:cxnLst/>
              <a:rect l="l" t="t" r="r" b="b"/>
              <a:pathLst>
                <a:path w="1449704" h="650875">
                  <a:moveTo>
                    <a:pt x="0" y="417957"/>
                  </a:moveTo>
                  <a:lnTo>
                    <a:pt x="0" y="640829"/>
                  </a:lnTo>
                  <a:lnTo>
                    <a:pt x="197231" y="650748"/>
                  </a:lnTo>
                  <a:lnTo>
                    <a:pt x="244040" y="650263"/>
                  </a:lnTo>
                  <a:lnTo>
                    <a:pt x="290718" y="648814"/>
                  </a:lnTo>
                  <a:lnTo>
                    <a:pt x="337230" y="646408"/>
                  </a:lnTo>
                  <a:lnTo>
                    <a:pt x="383540" y="643051"/>
                  </a:lnTo>
                  <a:lnTo>
                    <a:pt x="406018" y="640257"/>
                  </a:lnTo>
                  <a:lnTo>
                    <a:pt x="426085" y="639241"/>
                  </a:lnTo>
                  <a:lnTo>
                    <a:pt x="480187" y="631024"/>
                  </a:lnTo>
                  <a:lnTo>
                    <a:pt x="566801" y="620255"/>
                  </a:lnTo>
                  <a:lnTo>
                    <a:pt x="608964" y="611454"/>
                  </a:lnTo>
                  <a:lnTo>
                    <a:pt x="645922" y="605853"/>
                  </a:lnTo>
                  <a:lnTo>
                    <a:pt x="645922" y="603758"/>
                  </a:lnTo>
                  <a:lnTo>
                    <a:pt x="746252" y="582828"/>
                  </a:lnTo>
                  <a:lnTo>
                    <a:pt x="797199" y="569370"/>
                  </a:lnTo>
                  <a:lnTo>
                    <a:pt x="847743" y="554746"/>
                  </a:lnTo>
                  <a:lnTo>
                    <a:pt x="897867" y="538967"/>
                  </a:lnTo>
                  <a:lnTo>
                    <a:pt x="947550" y="522043"/>
                  </a:lnTo>
                  <a:lnTo>
                    <a:pt x="996773" y="503985"/>
                  </a:lnTo>
                  <a:lnTo>
                    <a:pt x="1045518" y="484802"/>
                  </a:lnTo>
                  <a:lnTo>
                    <a:pt x="1093765" y="464505"/>
                  </a:lnTo>
                  <a:lnTo>
                    <a:pt x="1141495" y="443105"/>
                  </a:lnTo>
                  <a:lnTo>
                    <a:pt x="1173476" y="427863"/>
                  </a:lnTo>
                  <a:lnTo>
                    <a:pt x="197231" y="427863"/>
                  </a:lnTo>
                  <a:lnTo>
                    <a:pt x="0" y="417957"/>
                  </a:lnTo>
                  <a:close/>
                </a:path>
                <a:path w="1449704" h="650875">
                  <a:moveTo>
                    <a:pt x="645922" y="376047"/>
                  </a:moveTo>
                  <a:lnTo>
                    <a:pt x="572262" y="391668"/>
                  </a:lnTo>
                  <a:lnTo>
                    <a:pt x="442595" y="411353"/>
                  </a:lnTo>
                  <a:lnTo>
                    <a:pt x="388747" y="418084"/>
                  </a:lnTo>
                  <a:lnTo>
                    <a:pt x="197231" y="427609"/>
                  </a:lnTo>
                  <a:lnTo>
                    <a:pt x="197231" y="427863"/>
                  </a:lnTo>
                  <a:lnTo>
                    <a:pt x="1173476" y="427863"/>
                  </a:lnTo>
                  <a:lnTo>
                    <a:pt x="1188689" y="420612"/>
                  </a:lnTo>
                  <a:lnTo>
                    <a:pt x="1235329" y="397035"/>
                  </a:lnTo>
                  <a:lnTo>
                    <a:pt x="1274079" y="376301"/>
                  </a:lnTo>
                  <a:lnTo>
                    <a:pt x="645922" y="376301"/>
                  </a:lnTo>
                  <a:lnTo>
                    <a:pt x="645922" y="376047"/>
                  </a:lnTo>
                  <a:close/>
                </a:path>
                <a:path w="1449704" h="650875">
                  <a:moveTo>
                    <a:pt x="1439926" y="0"/>
                  </a:moveTo>
                  <a:lnTo>
                    <a:pt x="1381449" y="45577"/>
                  </a:lnTo>
                  <a:lnTo>
                    <a:pt x="1339764" y="74861"/>
                  </a:lnTo>
                  <a:lnTo>
                    <a:pt x="1297367" y="103076"/>
                  </a:lnTo>
                  <a:lnTo>
                    <a:pt x="1254279" y="130210"/>
                  </a:lnTo>
                  <a:lnTo>
                    <a:pt x="1210524" y="156251"/>
                  </a:lnTo>
                  <a:lnTo>
                    <a:pt x="1166122" y="181184"/>
                  </a:lnTo>
                  <a:lnTo>
                    <a:pt x="1121096" y="204998"/>
                  </a:lnTo>
                  <a:lnTo>
                    <a:pt x="1075467" y="227679"/>
                  </a:lnTo>
                  <a:lnTo>
                    <a:pt x="1029258" y="249213"/>
                  </a:lnTo>
                  <a:lnTo>
                    <a:pt x="982491" y="269589"/>
                  </a:lnTo>
                  <a:lnTo>
                    <a:pt x="935187" y="288793"/>
                  </a:lnTo>
                  <a:lnTo>
                    <a:pt x="887368" y="306812"/>
                  </a:lnTo>
                  <a:lnTo>
                    <a:pt x="839057" y="323632"/>
                  </a:lnTo>
                  <a:lnTo>
                    <a:pt x="790275" y="339242"/>
                  </a:lnTo>
                  <a:lnTo>
                    <a:pt x="741045" y="353627"/>
                  </a:lnTo>
                  <a:lnTo>
                    <a:pt x="691388" y="366776"/>
                  </a:lnTo>
                  <a:lnTo>
                    <a:pt x="645922" y="376301"/>
                  </a:lnTo>
                  <a:lnTo>
                    <a:pt x="1274079" y="376301"/>
                  </a:lnTo>
                  <a:lnTo>
                    <a:pt x="1281394" y="372387"/>
                  </a:lnTo>
                  <a:lnTo>
                    <a:pt x="1326866" y="346675"/>
                  </a:lnTo>
                  <a:lnTo>
                    <a:pt x="1371727" y="319913"/>
                  </a:lnTo>
                  <a:lnTo>
                    <a:pt x="1449324" y="266827"/>
                  </a:lnTo>
                  <a:lnTo>
                    <a:pt x="1439926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309360" y="5347715"/>
              <a:ext cx="643128" cy="32765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434583" y="4956047"/>
              <a:ext cx="864235" cy="715010"/>
            </a:xfrm>
            <a:custGeom>
              <a:avLst/>
              <a:gdLst/>
              <a:ahLst/>
              <a:cxnLst/>
              <a:rect l="l" t="t" r="r" b="b"/>
              <a:pathLst>
                <a:path w="864235" h="715010">
                  <a:moveTo>
                    <a:pt x="864107" y="0"/>
                  </a:moveTo>
                  <a:lnTo>
                    <a:pt x="0" y="540130"/>
                  </a:lnTo>
                  <a:lnTo>
                    <a:pt x="8508" y="543940"/>
                  </a:lnTo>
                  <a:lnTo>
                    <a:pt x="55855" y="563005"/>
                  </a:lnTo>
                  <a:lnTo>
                    <a:pt x="103664" y="580994"/>
                  </a:lnTo>
                  <a:lnTo>
                    <a:pt x="151916" y="597898"/>
                  </a:lnTo>
                  <a:lnTo>
                    <a:pt x="200595" y="613705"/>
                  </a:lnTo>
                  <a:lnTo>
                    <a:pt x="249683" y="628406"/>
                  </a:lnTo>
                  <a:lnTo>
                    <a:pt x="299161" y="641990"/>
                  </a:lnTo>
                  <a:lnTo>
                    <a:pt x="349013" y="654447"/>
                  </a:lnTo>
                  <a:lnTo>
                    <a:pt x="399219" y="665766"/>
                  </a:lnTo>
                  <a:lnTo>
                    <a:pt x="449762" y="675938"/>
                  </a:lnTo>
                  <a:lnTo>
                    <a:pt x="500625" y="684951"/>
                  </a:lnTo>
                  <a:lnTo>
                    <a:pt x="551789" y="692797"/>
                  </a:lnTo>
                  <a:lnTo>
                    <a:pt x="603237" y="699463"/>
                  </a:lnTo>
                  <a:lnTo>
                    <a:pt x="654951" y="704941"/>
                  </a:lnTo>
                  <a:lnTo>
                    <a:pt x="706913" y="709219"/>
                  </a:lnTo>
                  <a:lnTo>
                    <a:pt x="759104" y="712288"/>
                  </a:lnTo>
                  <a:lnTo>
                    <a:pt x="811509" y="714137"/>
                  </a:lnTo>
                  <a:lnTo>
                    <a:pt x="864107" y="714755"/>
                  </a:lnTo>
                  <a:lnTo>
                    <a:pt x="864107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4244339" y="4320539"/>
              <a:ext cx="1295400" cy="1118870"/>
            </a:xfrm>
            <a:custGeom>
              <a:avLst/>
              <a:gdLst/>
              <a:ahLst/>
              <a:cxnLst/>
              <a:rect l="l" t="t" r="r" b="b"/>
              <a:pathLst>
                <a:path w="1295400" h="1118870">
                  <a:moveTo>
                    <a:pt x="248158" y="0"/>
                  </a:moveTo>
                  <a:lnTo>
                    <a:pt x="0" y="0"/>
                  </a:lnTo>
                  <a:lnTo>
                    <a:pt x="85598" y="177800"/>
                  </a:lnTo>
                  <a:lnTo>
                    <a:pt x="116712" y="229108"/>
                  </a:lnTo>
                  <a:lnTo>
                    <a:pt x="114554" y="230378"/>
                  </a:lnTo>
                  <a:lnTo>
                    <a:pt x="140978" y="274917"/>
                  </a:lnTo>
                  <a:lnTo>
                    <a:pt x="168338" y="318700"/>
                  </a:lnTo>
                  <a:lnTo>
                    <a:pt x="196614" y="361718"/>
                  </a:lnTo>
                  <a:lnTo>
                    <a:pt x="225792" y="403960"/>
                  </a:lnTo>
                  <a:lnTo>
                    <a:pt x="255853" y="445418"/>
                  </a:lnTo>
                  <a:lnTo>
                    <a:pt x="286781" y="486080"/>
                  </a:lnTo>
                  <a:lnTo>
                    <a:pt x="318559" y="525938"/>
                  </a:lnTo>
                  <a:lnTo>
                    <a:pt x="351170" y="564982"/>
                  </a:lnTo>
                  <a:lnTo>
                    <a:pt x="384597" y="603202"/>
                  </a:lnTo>
                  <a:lnTo>
                    <a:pt x="418824" y="640588"/>
                  </a:lnTo>
                  <a:lnTo>
                    <a:pt x="453832" y="677131"/>
                  </a:lnTo>
                  <a:lnTo>
                    <a:pt x="489606" y="712821"/>
                  </a:lnTo>
                  <a:lnTo>
                    <a:pt x="526129" y="747649"/>
                  </a:lnTo>
                  <a:lnTo>
                    <a:pt x="563383" y="781603"/>
                  </a:lnTo>
                  <a:lnTo>
                    <a:pt x="601351" y="814676"/>
                  </a:lnTo>
                  <a:lnTo>
                    <a:pt x="640018" y="846856"/>
                  </a:lnTo>
                  <a:lnTo>
                    <a:pt x="679365" y="878135"/>
                  </a:lnTo>
                  <a:lnTo>
                    <a:pt x="719376" y="908503"/>
                  </a:lnTo>
                  <a:lnTo>
                    <a:pt x="760035" y="937950"/>
                  </a:lnTo>
                  <a:lnTo>
                    <a:pt x="801323" y="966466"/>
                  </a:lnTo>
                  <a:lnTo>
                    <a:pt x="843224" y="994041"/>
                  </a:lnTo>
                  <a:lnTo>
                    <a:pt x="885722" y="1020667"/>
                  </a:lnTo>
                  <a:lnTo>
                    <a:pt x="928800" y="1046332"/>
                  </a:lnTo>
                  <a:lnTo>
                    <a:pt x="972439" y="1071028"/>
                  </a:lnTo>
                  <a:lnTo>
                    <a:pt x="1016625" y="1094745"/>
                  </a:lnTo>
                  <a:lnTo>
                    <a:pt x="1061339" y="1117473"/>
                  </a:lnTo>
                  <a:lnTo>
                    <a:pt x="1064006" y="1118616"/>
                  </a:lnTo>
                  <a:lnTo>
                    <a:pt x="1295400" y="974090"/>
                  </a:lnTo>
                  <a:lnTo>
                    <a:pt x="1193546" y="932815"/>
                  </a:lnTo>
                  <a:lnTo>
                    <a:pt x="1147040" y="910153"/>
                  </a:lnTo>
                  <a:lnTo>
                    <a:pt x="1101148" y="886314"/>
                  </a:lnTo>
                  <a:lnTo>
                    <a:pt x="1055892" y="861311"/>
                  </a:lnTo>
                  <a:lnTo>
                    <a:pt x="1011294" y="835158"/>
                  </a:lnTo>
                  <a:lnTo>
                    <a:pt x="967377" y="807866"/>
                  </a:lnTo>
                  <a:lnTo>
                    <a:pt x="924163" y="779451"/>
                  </a:lnTo>
                  <a:lnTo>
                    <a:pt x="881675" y="749924"/>
                  </a:lnTo>
                  <a:lnTo>
                    <a:pt x="839935" y="719299"/>
                  </a:lnTo>
                  <a:lnTo>
                    <a:pt x="798967" y="687589"/>
                  </a:lnTo>
                  <a:lnTo>
                    <a:pt x="758792" y="654807"/>
                  </a:lnTo>
                  <a:lnTo>
                    <a:pt x="719433" y="620967"/>
                  </a:lnTo>
                  <a:lnTo>
                    <a:pt x="680913" y="586081"/>
                  </a:lnTo>
                  <a:lnTo>
                    <a:pt x="643255" y="550164"/>
                  </a:lnTo>
                  <a:lnTo>
                    <a:pt x="560705" y="461645"/>
                  </a:lnTo>
                  <a:lnTo>
                    <a:pt x="562229" y="461645"/>
                  </a:lnTo>
                  <a:lnTo>
                    <a:pt x="504317" y="398018"/>
                  </a:lnTo>
                  <a:lnTo>
                    <a:pt x="479806" y="366522"/>
                  </a:lnTo>
                  <a:lnTo>
                    <a:pt x="391413" y="248285"/>
                  </a:lnTo>
                  <a:lnTo>
                    <a:pt x="361314" y="201168"/>
                  </a:lnTo>
                  <a:lnTo>
                    <a:pt x="282321" y="71120"/>
                  </a:lnTo>
                  <a:lnTo>
                    <a:pt x="248158" y="0"/>
                  </a:lnTo>
                  <a:close/>
                </a:path>
              </a:pathLst>
            </a:custGeom>
            <a:solidFill>
              <a:srgbClr val="F39C12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51781" y="4430268"/>
              <a:ext cx="604519" cy="62103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075175" y="3701796"/>
              <a:ext cx="904240" cy="845819"/>
            </a:xfrm>
            <a:custGeom>
              <a:avLst/>
              <a:gdLst/>
              <a:ahLst/>
              <a:cxnLst/>
              <a:rect l="l" t="t" r="r" b="b"/>
              <a:pathLst>
                <a:path w="904239" h="845820">
                  <a:moveTo>
                    <a:pt x="0" y="0"/>
                  </a:moveTo>
                  <a:lnTo>
                    <a:pt x="9071" y="69748"/>
                  </a:lnTo>
                  <a:lnTo>
                    <a:pt x="17561" y="120808"/>
                  </a:lnTo>
                  <a:lnTo>
                    <a:pt x="27249" y="171703"/>
                  </a:lnTo>
                  <a:lnTo>
                    <a:pt x="38133" y="222411"/>
                  </a:lnTo>
                  <a:lnTo>
                    <a:pt x="50213" y="272911"/>
                  </a:lnTo>
                  <a:lnTo>
                    <a:pt x="63490" y="323183"/>
                  </a:lnTo>
                  <a:lnTo>
                    <a:pt x="77962" y="373205"/>
                  </a:lnTo>
                  <a:lnTo>
                    <a:pt x="93629" y="422957"/>
                  </a:lnTo>
                  <a:lnTo>
                    <a:pt x="110492" y="472418"/>
                  </a:lnTo>
                  <a:lnTo>
                    <a:pt x="128550" y="521567"/>
                  </a:lnTo>
                  <a:lnTo>
                    <a:pt x="147802" y="570383"/>
                  </a:lnTo>
                  <a:lnTo>
                    <a:pt x="168249" y="618846"/>
                  </a:lnTo>
                  <a:lnTo>
                    <a:pt x="189890" y="666935"/>
                  </a:lnTo>
                  <a:lnTo>
                    <a:pt x="212725" y="714628"/>
                  </a:lnTo>
                  <a:lnTo>
                    <a:pt x="217932" y="724153"/>
                  </a:lnTo>
                  <a:lnTo>
                    <a:pt x="283083" y="845819"/>
                  </a:lnTo>
                  <a:lnTo>
                    <a:pt x="298102" y="837183"/>
                  </a:lnTo>
                  <a:lnTo>
                    <a:pt x="283210" y="837183"/>
                  </a:lnTo>
                  <a:lnTo>
                    <a:pt x="473456" y="727582"/>
                  </a:lnTo>
                  <a:lnTo>
                    <a:pt x="903732" y="479551"/>
                  </a:lnTo>
                  <a:lnTo>
                    <a:pt x="0" y="0"/>
                  </a:lnTo>
                  <a:close/>
                </a:path>
                <a:path w="904239" h="845820">
                  <a:moveTo>
                    <a:pt x="473456" y="727582"/>
                  </a:moveTo>
                  <a:lnTo>
                    <a:pt x="283210" y="837183"/>
                  </a:lnTo>
                  <a:lnTo>
                    <a:pt x="298102" y="837183"/>
                  </a:lnTo>
                  <a:lnTo>
                    <a:pt x="477012" y="734313"/>
                  </a:lnTo>
                  <a:lnTo>
                    <a:pt x="473456" y="727582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4061459" y="2153412"/>
              <a:ext cx="672465" cy="1534795"/>
            </a:xfrm>
            <a:custGeom>
              <a:avLst/>
              <a:gdLst/>
              <a:ahLst/>
              <a:cxnLst/>
              <a:rect l="l" t="t" r="r" b="b"/>
              <a:pathLst>
                <a:path w="672464" h="1534795">
                  <a:moveTo>
                    <a:pt x="672084" y="0"/>
                  </a:moveTo>
                  <a:lnTo>
                    <a:pt x="394207" y="0"/>
                  </a:lnTo>
                  <a:lnTo>
                    <a:pt x="379222" y="20192"/>
                  </a:lnTo>
                  <a:lnTo>
                    <a:pt x="298323" y="154177"/>
                  </a:lnTo>
                  <a:lnTo>
                    <a:pt x="296925" y="153288"/>
                  </a:lnTo>
                  <a:lnTo>
                    <a:pt x="283844" y="177926"/>
                  </a:lnTo>
                  <a:lnTo>
                    <a:pt x="267715" y="204724"/>
                  </a:lnTo>
                  <a:lnTo>
                    <a:pt x="246887" y="248158"/>
                  </a:lnTo>
                  <a:lnTo>
                    <a:pt x="218693" y="301751"/>
                  </a:lnTo>
                  <a:lnTo>
                    <a:pt x="193420" y="359790"/>
                  </a:lnTo>
                  <a:lnTo>
                    <a:pt x="173862" y="400430"/>
                  </a:lnTo>
                  <a:lnTo>
                    <a:pt x="164718" y="425576"/>
                  </a:lnTo>
                  <a:lnTo>
                    <a:pt x="152273" y="454278"/>
                  </a:lnTo>
                  <a:lnTo>
                    <a:pt x="134669" y="500734"/>
                  </a:lnTo>
                  <a:lnTo>
                    <a:pt x="118128" y="547479"/>
                  </a:lnTo>
                  <a:lnTo>
                    <a:pt x="102652" y="594497"/>
                  </a:lnTo>
                  <a:lnTo>
                    <a:pt x="88240" y="641768"/>
                  </a:lnTo>
                  <a:lnTo>
                    <a:pt x="74892" y="689276"/>
                  </a:lnTo>
                  <a:lnTo>
                    <a:pt x="62608" y="737001"/>
                  </a:lnTo>
                  <a:lnTo>
                    <a:pt x="51390" y="784926"/>
                  </a:lnTo>
                  <a:lnTo>
                    <a:pt x="41236" y="833033"/>
                  </a:lnTo>
                  <a:lnTo>
                    <a:pt x="32148" y="881303"/>
                  </a:lnTo>
                  <a:lnTo>
                    <a:pt x="24125" y="929719"/>
                  </a:lnTo>
                  <a:lnTo>
                    <a:pt x="17167" y="978263"/>
                  </a:lnTo>
                  <a:lnTo>
                    <a:pt x="11276" y="1026916"/>
                  </a:lnTo>
                  <a:lnTo>
                    <a:pt x="6451" y="1075661"/>
                  </a:lnTo>
                  <a:lnTo>
                    <a:pt x="2692" y="1124479"/>
                  </a:lnTo>
                  <a:lnTo>
                    <a:pt x="0" y="1173352"/>
                  </a:lnTo>
                  <a:lnTo>
                    <a:pt x="2412" y="1408684"/>
                  </a:lnTo>
                  <a:lnTo>
                    <a:pt x="238251" y="1534668"/>
                  </a:lnTo>
                  <a:lnTo>
                    <a:pt x="237362" y="1529207"/>
                  </a:lnTo>
                  <a:lnTo>
                    <a:pt x="231674" y="1479882"/>
                  </a:lnTo>
                  <a:lnTo>
                    <a:pt x="227201" y="1430462"/>
                  </a:lnTo>
                  <a:lnTo>
                    <a:pt x="223944" y="1380970"/>
                  </a:lnTo>
                  <a:lnTo>
                    <a:pt x="221902" y="1331429"/>
                  </a:lnTo>
                  <a:lnTo>
                    <a:pt x="221075" y="1281861"/>
                  </a:lnTo>
                  <a:lnTo>
                    <a:pt x="221464" y="1232291"/>
                  </a:lnTo>
                  <a:lnTo>
                    <a:pt x="223068" y="1182740"/>
                  </a:lnTo>
                  <a:lnTo>
                    <a:pt x="225887" y="1133232"/>
                  </a:lnTo>
                  <a:lnTo>
                    <a:pt x="229921" y="1083789"/>
                  </a:lnTo>
                  <a:lnTo>
                    <a:pt x="235170" y="1034436"/>
                  </a:lnTo>
                  <a:lnTo>
                    <a:pt x="241633" y="985194"/>
                  </a:lnTo>
                  <a:lnTo>
                    <a:pt x="249311" y="936087"/>
                  </a:lnTo>
                  <a:lnTo>
                    <a:pt x="258204" y="887138"/>
                  </a:lnTo>
                  <a:lnTo>
                    <a:pt x="268311" y="838369"/>
                  </a:lnTo>
                  <a:lnTo>
                    <a:pt x="279632" y="789804"/>
                  </a:lnTo>
                  <a:lnTo>
                    <a:pt x="292168" y="741466"/>
                  </a:lnTo>
                  <a:lnTo>
                    <a:pt x="305917" y="693378"/>
                  </a:lnTo>
                  <a:lnTo>
                    <a:pt x="320880" y="645562"/>
                  </a:lnTo>
                  <a:lnTo>
                    <a:pt x="337057" y="598042"/>
                  </a:lnTo>
                  <a:lnTo>
                    <a:pt x="396875" y="450596"/>
                  </a:lnTo>
                  <a:lnTo>
                    <a:pt x="427481" y="386841"/>
                  </a:lnTo>
                  <a:lnTo>
                    <a:pt x="483107" y="279273"/>
                  </a:lnTo>
                  <a:lnTo>
                    <a:pt x="564006" y="145287"/>
                  </a:lnTo>
                  <a:lnTo>
                    <a:pt x="672084" y="0"/>
                  </a:lnTo>
                  <a:close/>
                </a:path>
              </a:pathLst>
            </a:custGeom>
            <a:solidFill>
              <a:srgbClr val="C0392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119498" y="2295144"/>
              <a:ext cx="433704" cy="72669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360163" y="1639824"/>
              <a:ext cx="617220" cy="1018540"/>
            </a:xfrm>
            <a:custGeom>
              <a:avLst/>
              <a:gdLst/>
              <a:ahLst/>
              <a:cxnLst/>
              <a:rect l="l" t="t" r="r" b="b"/>
              <a:pathLst>
                <a:path w="617220" h="1018539">
                  <a:moveTo>
                    <a:pt x="581787" y="0"/>
                  </a:moveTo>
                  <a:lnTo>
                    <a:pt x="538618" y="33347"/>
                  </a:lnTo>
                  <a:lnTo>
                    <a:pt x="503618" y="61960"/>
                  </a:lnTo>
                  <a:lnTo>
                    <a:pt x="469189" y="91311"/>
                  </a:lnTo>
                  <a:lnTo>
                    <a:pt x="435356" y="121412"/>
                  </a:lnTo>
                  <a:lnTo>
                    <a:pt x="380111" y="175767"/>
                  </a:lnTo>
                  <a:lnTo>
                    <a:pt x="356615" y="196468"/>
                  </a:lnTo>
                  <a:lnTo>
                    <a:pt x="340613" y="214629"/>
                  </a:lnTo>
                  <a:lnTo>
                    <a:pt x="305943" y="248665"/>
                  </a:lnTo>
                  <a:lnTo>
                    <a:pt x="275183" y="282261"/>
                  </a:lnTo>
                  <a:lnTo>
                    <a:pt x="245030" y="316547"/>
                  </a:lnTo>
                  <a:lnTo>
                    <a:pt x="215520" y="351500"/>
                  </a:lnTo>
                  <a:lnTo>
                    <a:pt x="186689" y="387096"/>
                  </a:lnTo>
                  <a:lnTo>
                    <a:pt x="172974" y="405891"/>
                  </a:lnTo>
                  <a:lnTo>
                    <a:pt x="164084" y="416051"/>
                  </a:lnTo>
                  <a:lnTo>
                    <a:pt x="147827" y="440436"/>
                  </a:lnTo>
                  <a:lnTo>
                    <a:pt x="78359" y="535939"/>
                  </a:lnTo>
                  <a:lnTo>
                    <a:pt x="1143" y="660653"/>
                  </a:lnTo>
                  <a:lnTo>
                    <a:pt x="617220" y="1018031"/>
                  </a:lnTo>
                  <a:lnTo>
                    <a:pt x="591693" y="286003"/>
                  </a:lnTo>
                  <a:lnTo>
                    <a:pt x="581787" y="0"/>
                  </a:lnTo>
                  <a:close/>
                </a:path>
                <a:path w="617220" h="1018539">
                  <a:moveTo>
                    <a:pt x="1143" y="660653"/>
                  </a:moveTo>
                  <a:lnTo>
                    <a:pt x="0" y="662431"/>
                  </a:lnTo>
                  <a:lnTo>
                    <a:pt x="192532" y="773938"/>
                  </a:lnTo>
                  <a:lnTo>
                    <a:pt x="193675" y="772287"/>
                  </a:lnTo>
                  <a:lnTo>
                    <a:pt x="1143" y="660653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539737" y="1246179"/>
              <a:ext cx="1303655" cy="1953895"/>
            </a:xfrm>
            <a:custGeom>
              <a:avLst/>
              <a:gdLst/>
              <a:ahLst/>
              <a:cxnLst/>
              <a:rect l="l" t="t" r="r" b="b"/>
              <a:pathLst>
                <a:path w="1303654" h="1953895">
                  <a:moveTo>
                    <a:pt x="1254652" y="1879972"/>
                  </a:moveTo>
                  <a:lnTo>
                    <a:pt x="1246457" y="1882719"/>
                  </a:lnTo>
                  <a:lnTo>
                    <a:pt x="1235406" y="1892307"/>
                  </a:lnTo>
                  <a:lnTo>
                    <a:pt x="1228760" y="1905325"/>
                  </a:lnTo>
                  <a:lnTo>
                    <a:pt x="1227580" y="1920438"/>
                  </a:lnTo>
                  <a:lnTo>
                    <a:pt x="1232406" y="1934761"/>
                  </a:lnTo>
                  <a:lnTo>
                    <a:pt x="1241994" y="1945774"/>
                  </a:lnTo>
                  <a:lnTo>
                    <a:pt x="1255012" y="1952406"/>
                  </a:lnTo>
                  <a:lnTo>
                    <a:pt x="1270125" y="1953585"/>
                  </a:lnTo>
                  <a:lnTo>
                    <a:pt x="1284448" y="1948759"/>
                  </a:lnTo>
                  <a:lnTo>
                    <a:pt x="1295461" y="1939170"/>
                  </a:lnTo>
                  <a:lnTo>
                    <a:pt x="1302093" y="1926153"/>
                  </a:lnTo>
                  <a:lnTo>
                    <a:pt x="1302846" y="1916501"/>
                  </a:lnTo>
                  <a:lnTo>
                    <a:pt x="1259203" y="1916501"/>
                  </a:lnTo>
                  <a:lnTo>
                    <a:pt x="1254652" y="1879972"/>
                  </a:lnTo>
                  <a:close/>
                </a:path>
                <a:path w="1303654" h="1953895">
                  <a:moveTo>
                    <a:pt x="1260854" y="1877893"/>
                  </a:moveTo>
                  <a:lnTo>
                    <a:pt x="1254652" y="1879972"/>
                  </a:lnTo>
                  <a:lnTo>
                    <a:pt x="1259203" y="1916501"/>
                  </a:lnTo>
                  <a:lnTo>
                    <a:pt x="1271776" y="1914977"/>
                  </a:lnTo>
                  <a:lnTo>
                    <a:pt x="1267290" y="1878397"/>
                  </a:lnTo>
                  <a:lnTo>
                    <a:pt x="1260854" y="1877893"/>
                  </a:lnTo>
                  <a:close/>
                </a:path>
                <a:path w="1303654" h="1953895">
                  <a:moveTo>
                    <a:pt x="1267290" y="1878397"/>
                  </a:moveTo>
                  <a:lnTo>
                    <a:pt x="1271776" y="1914977"/>
                  </a:lnTo>
                  <a:lnTo>
                    <a:pt x="1259203" y="1916501"/>
                  </a:lnTo>
                  <a:lnTo>
                    <a:pt x="1302846" y="1916501"/>
                  </a:lnTo>
                  <a:lnTo>
                    <a:pt x="1303272" y="1911040"/>
                  </a:lnTo>
                  <a:lnTo>
                    <a:pt x="1298501" y="1896717"/>
                  </a:lnTo>
                  <a:lnTo>
                    <a:pt x="1288921" y="1885703"/>
                  </a:lnTo>
                  <a:lnTo>
                    <a:pt x="1275911" y="1879072"/>
                  </a:lnTo>
                  <a:lnTo>
                    <a:pt x="1267290" y="1878397"/>
                  </a:lnTo>
                  <a:close/>
                </a:path>
                <a:path w="1303654" h="1953895">
                  <a:moveTo>
                    <a:pt x="1251893" y="1770324"/>
                  </a:moveTo>
                  <a:lnTo>
                    <a:pt x="1239010" y="1770324"/>
                  </a:lnTo>
                  <a:lnTo>
                    <a:pt x="1250186" y="1843222"/>
                  </a:lnTo>
                  <a:lnTo>
                    <a:pt x="1254652" y="1879972"/>
                  </a:lnTo>
                  <a:lnTo>
                    <a:pt x="1260854" y="1877893"/>
                  </a:lnTo>
                  <a:lnTo>
                    <a:pt x="1267228" y="1877893"/>
                  </a:lnTo>
                  <a:lnTo>
                    <a:pt x="1262759" y="1841444"/>
                  </a:lnTo>
                  <a:lnTo>
                    <a:pt x="1251893" y="1770324"/>
                  </a:lnTo>
                  <a:close/>
                </a:path>
                <a:path w="1303654" h="1953895">
                  <a:moveTo>
                    <a:pt x="1267228" y="1877893"/>
                  </a:moveTo>
                  <a:lnTo>
                    <a:pt x="1260854" y="1877893"/>
                  </a:lnTo>
                  <a:lnTo>
                    <a:pt x="1267290" y="1878397"/>
                  </a:lnTo>
                  <a:lnTo>
                    <a:pt x="1267228" y="1877893"/>
                  </a:lnTo>
                  <a:close/>
                </a:path>
                <a:path w="1303654" h="1953895">
                  <a:moveTo>
                    <a:pt x="1250059" y="1843095"/>
                  </a:moveTo>
                  <a:close/>
                </a:path>
                <a:path w="1303654" h="1953895">
                  <a:moveTo>
                    <a:pt x="1238568" y="1698188"/>
                  </a:moveTo>
                  <a:lnTo>
                    <a:pt x="1225675" y="1698188"/>
                  </a:lnTo>
                  <a:lnTo>
                    <a:pt x="1239010" y="1770451"/>
                  </a:lnTo>
                  <a:lnTo>
                    <a:pt x="1251893" y="1770324"/>
                  </a:lnTo>
                  <a:lnTo>
                    <a:pt x="1251583" y="1768292"/>
                  </a:lnTo>
                  <a:lnTo>
                    <a:pt x="1238568" y="1698188"/>
                  </a:lnTo>
                  <a:close/>
                </a:path>
                <a:path w="1303654" h="1953895">
                  <a:moveTo>
                    <a:pt x="1223229" y="1626687"/>
                  </a:moveTo>
                  <a:lnTo>
                    <a:pt x="1210308" y="1626687"/>
                  </a:lnTo>
                  <a:lnTo>
                    <a:pt x="1225675" y="1698442"/>
                  </a:lnTo>
                  <a:lnTo>
                    <a:pt x="1225675" y="1698188"/>
                  </a:lnTo>
                  <a:lnTo>
                    <a:pt x="1238568" y="1698188"/>
                  </a:lnTo>
                  <a:lnTo>
                    <a:pt x="1238121" y="1695775"/>
                  </a:lnTo>
                  <a:lnTo>
                    <a:pt x="1223229" y="1626687"/>
                  </a:lnTo>
                  <a:close/>
                </a:path>
                <a:path w="1303654" h="1953895">
                  <a:moveTo>
                    <a:pt x="1186494" y="1485717"/>
                  </a:moveTo>
                  <a:lnTo>
                    <a:pt x="1173351" y="1485717"/>
                  </a:lnTo>
                  <a:lnTo>
                    <a:pt x="1192909" y="1556075"/>
                  </a:lnTo>
                  <a:lnTo>
                    <a:pt x="1210308" y="1626814"/>
                  </a:lnTo>
                  <a:lnTo>
                    <a:pt x="1210308" y="1626687"/>
                  </a:lnTo>
                  <a:lnTo>
                    <a:pt x="1223229" y="1626687"/>
                  </a:lnTo>
                  <a:lnTo>
                    <a:pt x="1222627" y="1623893"/>
                  </a:lnTo>
                  <a:lnTo>
                    <a:pt x="1205101" y="1552773"/>
                  </a:lnTo>
                  <a:lnTo>
                    <a:pt x="1186494" y="1485717"/>
                  </a:lnTo>
                  <a:close/>
                </a:path>
                <a:path w="1303654" h="1953895">
                  <a:moveTo>
                    <a:pt x="1192782" y="1555821"/>
                  </a:moveTo>
                  <a:lnTo>
                    <a:pt x="1192844" y="1556075"/>
                  </a:lnTo>
                  <a:lnTo>
                    <a:pt x="1192782" y="1555821"/>
                  </a:lnTo>
                  <a:close/>
                </a:path>
                <a:path w="1303654" h="1953895">
                  <a:moveTo>
                    <a:pt x="1165132" y="1416375"/>
                  </a:moveTo>
                  <a:lnTo>
                    <a:pt x="1151888" y="1416375"/>
                  </a:lnTo>
                  <a:lnTo>
                    <a:pt x="1173351" y="1485971"/>
                  </a:lnTo>
                  <a:lnTo>
                    <a:pt x="1173351" y="1485717"/>
                  </a:lnTo>
                  <a:lnTo>
                    <a:pt x="1186494" y="1485717"/>
                  </a:lnTo>
                  <a:lnTo>
                    <a:pt x="1185543" y="1482288"/>
                  </a:lnTo>
                  <a:lnTo>
                    <a:pt x="1165132" y="1416375"/>
                  </a:lnTo>
                  <a:close/>
                </a:path>
                <a:path w="1303654" h="1953895">
                  <a:moveTo>
                    <a:pt x="1141766" y="1347795"/>
                  </a:moveTo>
                  <a:lnTo>
                    <a:pt x="1128393" y="1347795"/>
                  </a:lnTo>
                  <a:lnTo>
                    <a:pt x="1151888" y="1416629"/>
                  </a:lnTo>
                  <a:lnTo>
                    <a:pt x="1151888" y="1416375"/>
                  </a:lnTo>
                  <a:lnTo>
                    <a:pt x="1165132" y="1416375"/>
                  </a:lnTo>
                  <a:lnTo>
                    <a:pt x="1163953" y="1412565"/>
                  </a:lnTo>
                  <a:lnTo>
                    <a:pt x="1141766" y="1347795"/>
                  </a:lnTo>
                  <a:close/>
                </a:path>
                <a:path w="1303654" h="1953895">
                  <a:moveTo>
                    <a:pt x="1060089" y="1147389"/>
                  </a:moveTo>
                  <a:lnTo>
                    <a:pt x="1046224" y="1147389"/>
                  </a:lnTo>
                  <a:lnTo>
                    <a:pt x="1075561" y="1213429"/>
                  </a:lnTo>
                  <a:lnTo>
                    <a:pt x="1102993" y="1280358"/>
                  </a:lnTo>
                  <a:lnTo>
                    <a:pt x="1128393" y="1348049"/>
                  </a:lnTo>
                  <a:lnTo>
                    <a:pt x="1128393" y="1347795"/>
                  </a:lnTo>
                  <a:lnTo>
                    <a:pt x="1141766" y="1347795"/>
                  </a:lnTo>
                  <a:lnTo>
                    <a:pt x="1140331" y="1343604"/>
                  </a:lnTo>
                  <a:lnTo>
                    <a:pt x="1114804" y="1275659"/>
                  </a:lnTo>
                  <a:lnTo>
                    <a:pt x="1087118" y="1208349"/>
                  </a:lnTo>
                  <a:lnTo>
                    <a:pt x="1060089" y="1147389"/>
                  </a:lnTo>
                  <a:close/>
                </a:path>
                <a:path w="1303654" h="1953895">
                  <a:moveTo>
                    <a:pt x="1102866" y="1280231"/>
                  </a:moveTo>
                  <a:close/>
                </a:path>
                <a:path w="1303654" h="1953895">
                  <a:moveTo>
                    <a:pt x="1075434" y="1213302"/>
                  </a:moveTo>
                  <a:close/>
                </a:path>
                <a:path w="1303654" h="1953895">
                  <a:moveTo>
                    <a:pt x="1028975" y="1082365"/>
                  </a:moveTo>
                  <a:lnTo>
                    <a:pt x="1014982" y="1082365"/>
                  </a:lnTo>
                  <a:lnTo>
                    <a:pt x="1046224" y="1147516"/>
                  </a:lnTo>
                  <a:lnTo>
                    <a:pt x="1060089" y="1147389"/>
                  </a:lnTo>
                  <a:lnTo>
                    <a:pt x="1057781" y="1142182"/>
                  </a:lnTo>
                  <a:lnTo>
                    <a:pt x="1028975" y="1082365"/>
                  </a:lnTo>
                  <a:close/>
                </a:path>
                <a:path w="1303654" h="1953895">
                  <a:moveTo>
                    <a:pt x="961534" y="955365"/>
                  </a:moveTo>
                  <a:lnTo>
                    <a:pt x="947037" y="955365"/>
                  </a:lnTo>
                  <a:lnTo>
                    <a:pt x="981962" y="1018484"/>
                  </a:lnTo>
                  <a:lnTo>
                    <a:pt x="1014982" y="1082492"/>
                  </a:lnTo>
                  <a:lnTo>
                    <a:pt x="1028975" y="1082365"/>
                  </a:lnTo>
                  <a:lnTo>
                    <a:pt x="1026285" y="1076777"/>
                  </a:lnTo>
                  <a:lnTo>
                    <a:pt x="993138" y="1012388"/>
                  </a:lnTo>
                  <a:lnTo>
                    <a:pt x="961534" y="955365"/>
                  </a:lnTo>
                  <a:close/>
                </a:path>
                <a:path w="1303654" h="1953895">
                  <a:moveTo>
                    <a:pt x="981835" y="1018357"/>
                  </a:moveTo>
                  <a:close/>
                </a:path>
                <a:path w="1303654" h="1953895">
                  <a:moveTo>
                    <a:pt x="846814" y="772993"/>
                  </a:moveTo>
                  <a:lnTo>
                    <a:pt x="831594" y="772993"/>
                  </a:lnTo>
                  <a:lnTo>
                    <a:pt x="871980" y="832810"/>
                  </a:lnTo>
                  <a:lnTo>
                    <a:pt x="910461" y="893643"/>
                  </a:lnTo>
                  <a:lnTo>
                    <a:pt x="947037" y="955492"/>
                  </a:lnTo>
                  <a:lnTo>
                    <a:pt x="961534" y="955365"/>
                  </a:lnTo>
                  <a:lnTo>
                    <a:pt x="958086" y="949142"/>
                  </a:lnTo>
                  <a:lnTo>
                    <a:pt x="921256" y="886912"/>
                  </a:lnTo>
                  <a:lnTo>
                    <a:pt x="882521" y="825825"/>
                  </a:lnTo>
                  <a:lnTo>
                    <a:pt x="846814" y="772993"/>
                  </a:lnTo>
                  <a:close/>
                </a:path>
                <a:path w="1303654" h="1953895">
                  <a:moveTo>
                    <a:pt x="910334" y="893516"/>
                  </a:moveTo>
                  <a:close/>
                </a:path>
                <a:path w="1303654" h="1953895">
                  <a:moveTo>
                    <a:pt x="871853" y="832683"/>
                  </a:moveTo>
                  <a:close/>
                </a:path>
                <a:path w="1303654" h="1953895">
                  <a:moveTo>
                    <a:pt x="805216" y="714573"/>
                  </a:moveTo>
                  <a:lnTo>
                    <a:pt x="789557" y="714573"/>
                  </a:lnTo>
                  <a:lnTo>
                    <a:pt x="831721" y="773247"/>
                  </a:lnTo>
                  <a:lnTo>
                    <a:pt x="831594" y="772993"/>
                  </a:lnTo>
                  <a:lnTo>
                    <a:pt x="846814" y="772993"/>
                  </a:lnTo>
                  <a:lnTo>
                    <a:pt x="842008" y="765881"/>
                  </a:lnTo>
                  <a:lnTo>
                    <a:pt x="805216" y="714573"/>
                  </a:lnTo>
                  <a:close/>
                </a:path>
                <a:path w="1303654" h="1953895">
                  <a:moveTo>
                    <a:pt x="572232" y="441523"/>
                  </a:moveTo>
                  <a:lnTo>
                    <a:pt x="554607" y="441523"/>
                  </a:lnTo>
                  <a:lnTo>
                    <a:pt x="605026" y="493593"/>
                  </a:lnTo>
                  <a:lnTo>
                    <a:pt x="653667" y="546933"/>
                  </a:lnTo>
                  <a:lnTo>
                    <a:pt x="700657" y="601543"/>
                  </a:lnTo>
                  <a:lnTo>
                    <a:pt x="745996" y="657423"/>
                  </a:lnTo>
                  <a:lnTo>
                    <a:pt x="789684" y="714827"/>
                  </a:lnTo>
                  <a:lnTo>
                    <a:pt x="789557" y="714573"/>
                  </a:lnTo>
                  <a:lnTo>
                    <a:pt x="805216" y="714573"/>
                  </a:lnTo>
                  <a:lnTo>
                    <a:pt x="799844" y="707080"/>
                  </a:lnTo>
                  <a:lnTo>
                    <a:pt x="755902" y="649549"/>
                  </a:lnTo>
                  <a:lnTo>
                    <a:pt x="710309" y="593288"/>
                  </a:lnTo>
                  <a:lnTo>
                    <a:pt x="663065" y="538424"/>
                  </a:lnTo>
                  <a:lnTo>
                    <a:pt x="614170" y="484830"/>
                  </a:lnTo>
                  <a:lnTo>
                    <a:pt x="572232" y="441523"/>
                  </a:lnTo>
                  <a:close/>
                </a:path>
                <a:path w="1303654" h="1953895">
                  <a:moveTo>
                    <a:pt x="745869" y="657296"/>
                  </a:moveTo>
                  <a:close/>
                </a:path>
                <a:path w="1303654" h="1953895">
                  <a:moveTo>
                    <a:pt x="700530" y="601416"/>
                  </a:moveTo>
                  <a:close/>
                </a:path>
                <a:path w="1303654" h="1953895">
                  <a:moveTo>
                    <a:pt x="653540" y="546806"/>
                  </a:moveTo>
                  <a:close/>
                </a:path>
                <a:path w="1303654" h="1953895">
                  <a:moveTo>
                    <a:pt x="604899" y="493466"/>
                  </a:moveTo>
                  <a:lnTo>
                    <a:pt x="605026" y="493593"/>
                  </a:lnTo>
                  <a:lnTo>
                    <a:pt x="604899" y="493466"/>
                  </a:lnTo>
                  <a:close/>
                </a:path>
                <a:path w="1303654" h="1953895">
                  <a:moveTo>
                    <a:pt x="554664" y="441582"/>
                  </a:moveTo>
                  <a:close/>
                </a:path>
                <a:path w="1303654" h="1953895">
                  <a:moveTo>
                    <a:pt x="521160" y="391104"/>
                  </a:moveTo>
                  <a:lnTo>
                    <a:pt x="502791" y="391104"/>
                  </a:lnTo>
                  <a:lnTo>
                    <a:pt x="554664" y="441582"/>
                  </a:lnTo>
                  <a:lnTo>
                    <a:pt x="572232" y="441523"/>
                  </a:lnTo>
                  <a:lnTo>
                    <a:pt x="563624" y="432633"/>
                  </a:lnTo>
                  <a:lnTo>
                    <a:pt x="521160" y="391104"/>
                  </a:lnTo>
                  <a:close/>
                </a:path>
                <a:path w="1303654" h="1953895">
                  <a:moveTo>
                    <a:pt x="468344" y="342082"/>
                  </a:moveTo>
                  <a:lnTo>
                    <a:pt x="449451" y="342082"/>
                  </a:lnTo>
                  <a:lnTo>
                    <a:pt x="502918" y="391231"/>
                  </a:lnTo>
                  <a:lnTo>
                    <a:pt x="521160" y="391104"/>
                  </a:lnTo>
                  <a:lnTo>
                    <a:pt x="511681" y="381833"/>
                  </a:lnTo>
                  <a:lnTo>
                    <a:pt x="468344" y="342082"/>
                  </a:lnTo>
                  <a:close/>
                </a:path>
                <a:path w="1303654" h="1953895">
                  <a:moveTo>
                    <a:pt x="414028" y="294584"/>
                  </a:moveTo>
                  <a:lnTo>
                    <a:pt x="394587" y="294584"/>
                  </a:lnTo>
                  <a:lnTo>
                    <a:pt x="449578" y="342209"/>
                  </a:lnTo>
                  <a:lnTo>
                    <a:pt x="468344" y="342082"/>
                  </a:lnTo>
                  <a:lnTo>
                    <a:pt x="457960" y="332557"/>
                  </a:lnTo>
                  <a:lnTo>
                    <a:pt x="414028" y="294584"/>
                  </a:lnTo>
                  <a:close/>
                </a:path>
                <a:path w="1303654" h="1953895">
                  <a:moveTo>
                    <a:pt x="301126" y="204160"/>
                  </a:moveTo>
                  <a:lnTo>
                    <a:pt x="280287" y="204160"/>
                  </a:lnTo>
                  <a:lnTo>
                    <a:pt x="338199" y="248610"/>
                  </a:lnTo>
                  <a:lnTo>
                    <a:pt x="394714" y="294711"/>
                  </a:lnTo>
                  <a:lnTo>
                    <a:pt x="414028" y="294584"/>
                  </a:lnTo>
                  <a:lnTo>
                    <a:pt x="402715" y="284805"/>
                  </a:lnTo>
                  <a:lnTo>
                    <a:pt x="346073" y="238704"/>
                  </a:lnTo>
                  <a:lnTo>
                    <a:pt x="301126" y="204160"/>
                  </a:lnTo>
                  <a:close/>
                </a:path>
                <a:path w="1303654" h="1953895">
                  <a:moveTo>
                    <a:pt x="121761" y="80843"/>
                  </a:moveTo>
                  <a:lnTo>
                    <a:pt x="98042" y="80843"/>
                  </a:lnTo>
                  <a:lnTo>
                    <a:pt x="160272" y="120340"/>
                  </a:lnTo>
                  <a:lnTo>
                    <a:pt x="221105" y="161488"/>
                  </a:lnTo>
                  <a:lnTo>
                    <a:pt x="280414" y="204287"/>
                  </a:lnTo>
                  <a:lnTo>
                    <a:pt x="301126" y="204160"/>
                  </a:lnTo>
                  <a:lnTo>
                    <a:pt x="287907" y="194000"/>
                  </a:lnTo>
                  <a:lnTo>
                    <a:pt x="228344" y="151074"/>
                  </a:lnTo>
                  <a:lnTo>
                    <a:pt x="167130" y="109672"/>
                  </a:lnTo>
                  <a:lnTo>
                    <a:pt x="121761" y="80843"/>
                  </a:lnTo>
                  <a:close/>
                </a:path>
                <a:path w="1303654" h="1953895">
                  <a:moveTo>
                    <a:pt x="72730" y="51090"/>
                  </a:moveTo>
                  <a:lnTo>
                    <a:pt x="70610" y="57221"/>
                  </a:lnTo>
                  <a:lnTo>
                    <a:pt x="66249" y="62048"/>
                  </a:lnTo>
                  <a:lnTo>
                    <a:pt x="98169" y="80970"/>
                  </a:lnTo>
                  <a:lnTo>
                    <a:pt x="121761" y="80843"/>
                  </a:lnTo>
                  <a:lnTo>
                    <a:pt x="104773" y="70048"/>
                  </a:lnTo>
                  <a:lnTo>
                    <a:pt x="72730" y="51090"/>
                  </a:lnTo>
                  <a:close/>
                </a:path>
                <a:path w="1303654" h="1953895">
                  <a:moveTo>
                    <a:pt x="42902" y="0"/>
                  </a:moveTo>
                  <a:lnTo>
                    <a:pt x="28334" y="833"/>
                  </a:lnTo>
                  <a:lnTo>
                    <a:pt x="15124" y="7096"/>
                  </a:lnTo>
                  <a:lnTo>
                    <a:pt x="4951" y="18359"/>
                  </a:lnTo>
                  <a:lnTo>
                    <a:pt x="0" y="32676"/>
                  </a:lnTo>
                  <a:lnTo>
                    <a:pt x="871" y="47267"/>
                  </a:lnTo>
                  <a:lnTo>
                    <a:pt x="7147" y="60453"/>
                  </a:lnTo>
                  <a:lnTo>
                    <a:pt x="18413" y="70556"/>
                  </a:lnTo>
                  <a:lnTo>
                    <a:pt x="32658" y="75580"/>
                  </a:lnTo>
                  <a:lnTo>
                    <a:pt x="47226" y="74747"/>
                  </a:lnTo>
                  <a:lnTo>
                    <a:pt x="60436" y="68484"/>
                  </a:lnTo>
                  <a:lnTo>
                    <a:pt x="66249" y="62048"/>
                  </a:lnTo>
                  <a:lnTo>
                    <a:pt x="34542" y="43251"/>
                  </a:lnTo>
                  <a:lnTo>
                    <a:pt x="41019" y="32329"/>
                  </a:lnTo>
                  <a:lnTo>
                    <a:pt x="74929" y="32329"/>
                  </a:lnTo>
                  <a:lnTo>
                    <a:pt x="74689" y="28313"/>
                  </a:lnTo>
                  <a:lnTo>
                    <a:pt x="68413" y="15126"/>
                  </a:lnTo>
                  <a:lnTo>
                    <a:pt x="57148" y="5024"/>
                  </a:lnTo>
                  <a:lnTo>
                    <a:pt x="42902" y="0"/>
                  </a:lnTo>
                  <a:close/>
                </a:path>
                <a:path w="1303654" h="1953895">
                  <a:moveTo>
                    <a:pt x="41019" y="32329"/>
                  </a:moveTo>
                  <a:lnTo>
                    <a:pt x="34542" y="43251"/>
                  </a:lnTo>
                  <a:lnTo>
                    <a:pt x="66249" y="62048"/>
                  </a:lnTo>
                  <a:lnTo>
                    <a:pt x="70610" y="57221"/>
                  </a:lnTo>
                  <a:lnTo>
                    <a:pt x="72730" y="51090"/>
                  </a:lnTo>
                  <a:lnTo>
                    <a:pt x="41019" y="32329"/>
                  </a:lnTo>
                  <a:close/>
                </a:path>
                <a:path w="1303654" h="1953895">
                  <a:moveTo>
                    <a:pt x="74929" y="32329"/>
                  </a:moveTo>
                  <a:lnTo>
                    <a:pt x="41019" y="32329"/>
                  </a:lnTo>
                  <a:lnTo>
                    <a:pt x="72730" y="51090"/>
                  </a:lnTo>
                  <a:lnTo>
                    <a:pt x="75561" y="42904"/>
                  </a:lnTo>
                  <a:lnTo>
                    <a:pt x="74929" y="32329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7699565" y="3349752"/>
              <a:ext cx="1109345" cy="2124075"/>
            </a:xfrm>
            <a:custGeom>
              <a:avLst/>
              <a:gdLst/>
              <a:ahLst/>
              <a:cxnLst/>
              <a:rect l="l" t="t" r="r" b="b"/>
              <a:pathLst>
                <a:path w="1109345" h="2124075">
                  <a:moveTo>
                    <a:pt x="43338" y="2048573"/>
                  </a:moveTo>
                  <a:lnTo>
                    <a:pt x="28741" y="2049192"/>
                  </a:lnTo>
                  <a:lnTo>
                    <a:pt x="15049" y="2055622"/>
                  </a:lnTo>
                  <a:lnTo>
                    <a:pt x="4905" y="2066811"/>
                  </a:lnTo>
                  <a:lnTo>
                    <a:pt x="0" y="2080561"/>
                  </a:lnTo>
                  <a:lnTo>
                    <a:pt x="619" y="2095144"/>
                  </a:lnTo>
                  <a:lnTo>
                    <a:pt x="7048" y="2108835"/>
                  </a:lnTo>
                  <a:lnTo>
                    <a:pt x="18238" y="2119034"/>
                  </a:lnTo>
                  <a:lnTo>
                    <a:pt x="31988" y="2123948"/>
                  </a:lnTo>
                  <a:lnTo>
                    <a:pt x="46571" y="2123336"/>
                  </a:lnTo>
                  <a:lnTo>
                    <a:pt x="60261" y="2116963"/>
                  </a:lnTo>
                  <a:lnTo>
                    <a:pt x="70461" y="2105699"/>
                  </a:lnTo>
                  <a:lnTo>
                    <a:pt x="75374" y="2091912"/>
                  </a:lnTo>
                  <a:lnTo>
                    <a:pt x="75349" y="2091309"/>
                  </a:lnTo>
                  <a:lnTo>
                    <a:pt x="41465" y="2091309"/>
                  </a:lnTo>
                  <a:lnTo>
                    <a:pt x="33972" y="2081149"/>
                  </a:lnTo>
                  <a:lnTo>
                    <a:pt x="63555" y="2059269"/>
                  </a:lnTo>
                  <a:lnTo>
                    <a:pt x="57126" y="2053478"/>
                  </a:lnTo>
                  <a:lnTo>
                    <a:pt x="43338" y="2048573"/>
                  </a:lnTo>
                  <a:close/>
                </a:path>
                <a:path w="1109345" h="2124075">
                  <a:moveTo>
                    <a:pt x="63555" y="2059269"/>
                  </a:moveTo>
                  <a:lnTo>
                    <a:pt x="33972" y="2081149"/>
                  </a:lnTo>
                  <a:lnTo>
                    <a:pt x="41465" y="2091309"/>
                  </a:lnTo>
                  <a:lnTo>
                    <a:pt x="71097" y="2069439"/>
                  </a:lnTo>
                  <a:lnTo>
                    <a:pt x="68389" y="2063623"/>
                  </a:lnTo>
                  <a:lnTo>
                    <a:pt x="63555" y="2059269"/>
                  </a:lnTo>
                  <a:close/>
                </a:path>
                <a:path w="1109345" h="2124075">
                  <a:moveTo>
                    <a:pt x="71097" y="2069439"/>
                  </a:moveTo>
                  <a:lnTo>
                    <a:pt x="41465" y="2091309"/>
                  </a:lnTo>
                  <a:lnTo>
                    <a:pt x="75349" y="2091309"/>
                  </a:lnTo>
                  <a:lnTo>
                    <a:pt x="74763" y="2077315"/>
                  </a:lnTo>
                  <a:lnTo>
                    <a:pt x="71097" y="2069439"/>
                  </a:lnTo>
                  <a:close/>
                </a:path>
                <a:path w="1109345" h="2124075">
                  <a:moveTo>
                    <a:pt x="339871" y="1839976"/>
                  </a:moveTo>
                  <a:lnTo>
                    <a:pt x="322008" y="1839976"/>
                  </a:lnTo>
                  <a:lnTo>
                    <a:pt x="267652" y="1891538"/>
                  </a:lnTo>
                  <a:lnTo>
                    <a:pt x="211645" y="1941322"/>
                  </a:lnTo>
                  <a:lnTo>
                    <a:pt x="154114" y="1989582"/>
                  </a:lnTo>
                  <a:lnTo>
                    <a:pt x="94805" y="2036191"/>
                  </a:lnTo>
                  <a:lnTo>
                    <a:pt x="63555" y="2059269"/>
                  </a:lnTo>
                  <a:lnTo>
                    <a:pt x="68389" y="2063623"/>
                  </a:lnTo>
                  <a:lnTo>
                    <a:pt x="71097" y="2069439"/>
                  </a:lnTo>
                  <a:lnTo>
                    <a:pt x="102552" y="2046224"/>
                  </a:lnTo>
                  <a:lnTo>
                    <a:pt x="162242" y="1999361"/>
                  </a:lnTo>
                  <a:lnTo>
                    <a:pt x="220027" y="1950847"/>
                  </a:lnTo>
                  <a:lnTo>
                    <a:pt x="276288" y="1900809"/>
                  </a:lnTo>
                  <a:lnTo>
                    <a:pt x="330771" y="1849120"/>
                  </a:lnTo>
                  <a:lnTo>
                    <a:pt x="339871" y="1839976"/>
                  </a:lnTo>
                  <a:close/>
                </a:path>
                <a:path w="1109345" h="2124075">
                  <a:moveTo>
                    <a:pt x="94932" y="2036064"/>
                  </a:moveTo>
                  <a:lnTo>
                    <a:pt x="94760" y="2036191"/>
                  </a:lnTo>
                  <a:lnTo>
                    <a:pt x="94932" y="2036064"/>
                  </a:lnTo>
                  <a:close/>
                </a:path>
                <a:path w="1109345" h="2124075">
                  <a:moveTo>
                    <a:pt x="154241" y="1989455"/>
                  </a:moveTo>
                  <a:lnTo>
                    <a:pt x="154079" y="1989582"/>
                  </a:lnTo>
                  <a:lnTo>
                    <a:pt x="154241" y="1989455"/>
                  </a:lnTo>
                  <a:close/>
                </a:path>
                <a:path w="1109345" h="2124075">
                  <a:moveTo>
                    <a:pt x="211772" y="1941195"/>
                  </a:moveTo>
                  <a:lnTo>
                    <a:pt x="211621" y="1941322"/>
                  </a:lnTo>
                  <a:lnTo>
                    <a:pt x="211772" y="1941195"/>
                  </a:lnTo>
                  <a:close/>
                </a:path>
                <a:path w="1109345" h="2124075">
                  <a:moveTo>
                    <a:pt x="391935" y="1787144"/>
                  </a:moveTo>
                  <a:lnTo>
                    <a:pt x="374586" y="1787144"/>
                  </a:lnTo>
                  <a:lnTo>
                    <a:pt x="321997" y="1839986"/>
                  </a:lnTo>
                  <a:lnTo>
                    <a:pt x="339871" y="1839976"/>
                  </a:lnTo>
                  <a:lnTo>
                    <a:pt x="383603" y="1796034"/>
                  </a:lnTo>
                  <a:lnTo>
                    <a:pt x="391935" y="1787144"/>
                  </a:lnTo>
                  <a:close/>
                </a:path>
                <a:path w="1109345" h="2124075">
                  <a:moveTo>
                    <a:pt x="442382" y="1732788"/>
                  </a:moveTo>
                  <a:lnTo>
                    <a:pt x="425386" y="1732788"/>
                  </a:lnTo>
                  <a:lnTo>
                    <a:pt x="374459" y="1787271"/>
                  </a:lnTo>
                  <a:lnTo>
                    <a:pt x="374586" y="1787144"/>
                  </a:lnTo>
                  <a:lnTo>
                    <a:pt x="391935" y="1787144"/>
                  </a:lnTo>
                  <a:lnTo>
                    <a:pt x="434784" y="1741424"/>
                  </a:lnTo>
                  <a:lnTo>
                    <a:pt x="442382" y="1732788"/>
                  </a:lnTo>
                  <a:close/>
                </a:path>
                <a:path w="1109345" h="2124075">
                  <a:moveTo>
                    <a:pt x="490906" y="1677162"/>
                  </a:moveTo>
                  <a:lnTo>
                    <a:pt x="474408" y="1677162"/>
                  </a:lnTo>
                  <a:lnTo>
                    <a:pt x="425259" y="1732915"/>
                  </a:lnTo>
                  <a:lnTo>
                    <a:pt x="425386" y="1732788"/>
                  </a:lnTo>
                  <a:lnTo>
                    <a:pt x="442382" y="1732788"/>
                  </a:lnTo>
                  <a:lnTo>
                    <a:pt x="484060" y="1685417"/>
                  </a:lnTo>
                  <a:lnTo>
                    <a:pt x="490906" y="1677162"/>
                  </a:lnTo>
                  <a:close/>
                </a:path>
                <a:path w="1109345" h="2124075">
                  <a:moveTo>
                    <a:pt x="582941" y="1561719"/>
                  </a:moveTo>
                  <a:lnTo>
                    <a:pt x="567245" y="1561719"/>
                  </a:lnTo>
                  <a:lnTo>
                    <a:pt x="521652" y="1620139"/>
                  </a:lnTo>
                  <a:lnTo>
                    <a:pt x="474281" y="1677289"/>
                  </a:lnTo>
                  <a:lnTo>
                    <a:pt x="474408" y="1677162"/>
                  </a:lnTo>
                  <a:lnTo>
                    <a:pt x="490906" y="1677162"/>
                  </a:lnTo>
                  <a:lnTo>
                    <a:pt x="531558" y="1628140"/>
                  </a:lnTo>
                  <a:lnTo>
                    <a:pt x="577278" y="1569466"/>
                  </a:lnTo>
                  <a:lnTo>
                    <a:pt x="582941" y="1561719"/>
                  </a:lnTo>
                  <a:close/>
                </a:path>
                <a:path w="1109345" h="2124075">
                  <a:moveTo>
                    <a:pt x="521652" y="1620012"/>
                  </a:moveTo>
                  <a:lnTo>
                    <a:pt x="521547" y="1620139"/>
                  </a:lnTo>
                  <a:lnTo>
                    <a:pt x="521652" y="1620012"/>
                  </a:lnTo>
                  <a:close/>
                </a:path>
                <a:path w="1109345" h="2124075">
                  <a:moveTo>
                    <a:pt x="626239" y="1502029"/>
                  </a:moveTo>
                  <a:lnTo>
                    <a:pt x="610806" y="1502029"/>
                  </a:lnTo>
                  <a:lnTo>
                    <a:pt x="567118" y="1561846"/>
                  </a:lnTo>
                  <a:lnTo>
                    <a:pt x="567245" y="1561719"/>
                  </a:lnTo>
                  <a:lnTo>
                    <a:pt x="582941" y="1561719"/>
                  </a:lnTo>
                  <a:lnTo>
                    <a:pt x="621093" y="1509522"/>
                  </a:lnTo>
                  <a:lnTo>
                    <a:pt x="626239" y="1502029"/>
                  </a:lnTo>
                  <a:close/>
                </a:path>
                <a:path w="1109345" h="2124075">
                  <a:moveTo>
                    <a:pt x="780886" y="1251839"/>
                  </a:moveTo>
                  <a:lnTo>
                    <a:pt x="766635" y="1251839"/>
                  </a:lnTo>
                  <a:lnTo>
                    <a:pt x="730440" y="1316228"/>
                  </a:lnTo>
                  <a:lnTo>
                    <a:pt x="692467" y="1379347"/>
                  </a:lnTo>
                  <a:lnTo>
                    <a:pt x="652462" y="1441450"/>
                  </a:lnTo>
                  <a:lnTo>
                    <a:pt x="610679" y="1502156"/>
                  </a:lnTo>
                  <a:lnTo>
                    <a:pt x="626239" y="1502029"/>
                  </a:lnTo>
                  <a:lnTo>
                    <a:pt x="663130" y="1448308"/>
                  </a:lnTo>
                  <a:lnTo>
                    <a:pt x="703262" y="1385951"/>
                  </a:lnTo>
                  <a:lnTo>
                    <a:pt x="741489" y="1322451"/>
                  </a:lnTo>
                  <a:lnTo>
                    <a:pt x="777684" y="1257935"/>
                  </a:lnTo>
                  <a:lnTo>
                    <a:pt x="780886" y="1251839"/>
                  </a:lnTo>
                  <a:close/>
                </a:path>
                <a:path w="1109345" h="2124075">
                  <a:moveTo>
                    <a:pt x="652589" y="1441196"/>
                  </a:moveTo>
                  <a:lnTo>
                    <a:pt x="652414" y="1441450"/>
                  </a:lnTo>
                  <a:lnTo>
                    <a:pt x="652589" y="1441196"/>
                  </a:lnTo>
                  <a:close/>
                </a:path>
                <a:path w="1109345" h="2124075">
                  <a:moveTo>
                    <a:pt x="692467" y="1379220"/>
                  </a:moveTo>
                  <a:close/>
                </a:path>
                <a:path w="1109345" h="2124075">
                  <a:moveTo>
                    <a:pt x="730567" y="1315974"/>
                  </a:moveTo>
                  <a:lnTo>
                    <a:pt x="730414" y="1316228"/>
                  </a:lnTo>
                  <a:lnTo>
                    <a:pt x="730567" y="1315974"/>
                  </a:lnTo>
                  <a:close/>
                </a:path>
                <a:path w="1109345" h="2124075">
                  <a:moveTo>
                    <a:pt x="814927" y="1186561"/>
                  </a:moveTo>
                  <a:lnTo>
                    <a:pt x="800798" y="1186561"/>
                  </a:lnTo>
                  <a:lnTo>
                    <a:pt x="766508" y="1251966"/>
                  </a:lnTo>
                  <a:lnTo>
                    <a:pt x="780886" y="1251839"/>
                  </a:lnTo>
                  <a:lnTo>
                    <a:pt x="812101" y="1192403"/>
                  </a:lnTo>
                  <a:lnTo>
                    <a:pt x="814927" y="1186561"/>
                  </a:lnTo>
                  <a:close/>
                </a:path>
                <a:path w="1109345" h="2124075">
                  <a:moveTo>
                    <a:pt x="846812" y="1120267"/>
                  </a:moveTo>
                  <a:lnTo>
                    <a:pt x="832929" y="1120267"/>
                  </a:lnTo>
                  <a:lnTo>
                    <a:pt x="800671" y="1186688"/>
                  </a:lnTo>
                  <a:lnTo>
                    <a:pt x="800798" y="1186561"/>
                  </a:lnTo>
                  <a:lnTo>
                    <a:pt x="814927" y="1186561"/>
                  </a:lnTo>
                  <a:lnTo>
                    <a:pt x="844359" y="1125728"/>
                  </a:lnTo>
                  <a:lnTo>
                    <a:pt x="846812" y="1120267"/>
                  </a:lnTo>
                  <a:close/>
                </a:path>
                <a:path w="1109345" h="2124075">
                  <a:moveTo>
                    <a:pt x="876823" y="1053084"/>
                  </a:moveTo>
                  <a:lnTo>
                    <a:pt x="863155" y="1053084"/>
                  </a:lnTo>
                  <a:lnTo>
                    <a:pt x="832802" y="1120521"/>
                  </a:lnTo>
                  <a:lnTo>
                    <a:pt x="832929" y="1120267"/>
                  </a:lnTo>
                  <a:lnTo>
                    <a:pt x="846812" y="1120267"/>
                  </a:lnTo>
                  <a:lnTo>
                    <a:pt x="874712" y="1058164"/>
                  </a:lnTo>
                  <a:lnTo>
                    <a:pt x="876823" y="1053084"/>
                  </a:lnTo>
                  <a:close/>
                </a:path>
                <a:path w="1109345" h="2124075">
                  <a:moveTo>
                    <a:pt x="904990" y="984885"/>
                  </a:moveTo>
                  <a:lnTo>
                    <a:pt x="891349" y="984885"/>
                  </a:lnTo>
                  <a:lnTo>
                    <a:pt x="863028" y="1053211"/>
                  </a:lnTo>
                  <a:lnTo>
                    <a:pt x="876823" y="1053084"/>
                  </a:lnTo>
                  <a:lnTo>
                    <a:pt x="903160" y="989711"/>
                  </a:lnTo>
                  <a:lnTo>
                    <a:pt x="904990" y="984885"/>
                  </a:lnTo>
                  <a:close/>
                </a:path>
                <a:path w="1109345" h="2124075">
                  <a:moveTo>
                    <a:pt x="930979" y="915924"/>
                  </a:moveTo>
                  <a:lnTo>
                    <a:pt x="917511" y="915924"/>
                  </a:lnTo>
                  <a:lnTo>
                    <a:pt x="891222" y="985139"/>
                  </a:lnTo>
                  <a:lnTo>
                    <a:pt x="891349" y="984885"/>
                  </a:lnTo>
                  <a:lnTo>
                    <a:pt x="904990" y="984885"/>
                  </a:lnTo>
                  <a:lnTo>
                    <a:pt x="929449" y="920369"/>
                  </a:lnTo>
                  <a:lnTo>
                    <a:pt x="930979" y="915924"/>
                  </a:lnTo>
                  <a:close/>
                </a:path>
                <a:path w="1109345" h="2124075">
                  <a:moveTo>
                    <a:pt x="954851" y="846201"/>
                  </a:moveTo>
                  <a:lnTo>
                    <a:pt x="941641" y="846201"/>
                  </a:lnTo>
                  <a:lnTo>
                    <a:pt x="917384" y="916178"/>
                  </a:lnTo>
                  <a:lnTo>
                    <a:pt x="917511" y="915924"/>
                  </a:lnTo>
                  <a:lnTo>
                    <a:pt x="930979" y="915924"/>
                  </a:lnTo>
                  <a:lnTo>
                    <a:pt x="953579" y="850265"/>
                  </a:lnTo>
                  <a:lnTo>
                    <a:pt x="954851" y="846201"/>
                  </a:lnTo>
                  <a:close/>
                </a:path>
                <a:path w="1109345" h="2124075">
                  <a:moveTo>
                    <a:pt x="1030013" y="559816"/>
                  </a:moveTo>
                  <a:lnTo>
                    <a:pt x="1017079" y="559816"/>
                  </a:lnTo>
                  <a:lnTo>
                    <a:pt x="1001331" y="632587"/>
                  </a:lnTo>
                  <a:lnTo>
                    <a:pt x="983551" y="704596"/>
                  </a:lnTo>
                  <a:lnTo>
                    <a:pt x="963612" y="775843"/>
                  </a:lnTo>
                  <a:lnTo>
                    <a:pt x="941514" y="846455"/>
                  </a:lnTo>
                  <a:lnTo>
                    <a:pt x="941641" y="846201"/>
                  </a:lnTo>
                  <a:lnTo>
                    <a:pt x="954851" y="846201"/>
                  </a:lnTo>
                  <a:lnTo>
                    <a:pt x="975804" y="779272"/>
                  </a:lnTo>
                  <a:lnTo>
                    <a:pt x="995870" y="707644"/>
                  </a:lnTo>
                  <a:lnTo>
                    <a:pt x="1013650" y="635381"/>
                  </a:lnTo>
                  <a:lnTo>
                    <a:pt x="1029525" y="562483"/>
                  </a:lnTo>
                  <a:lnTo>
                    <a:pt x="1030013" y="559816"/>
                  </a:lnTo>
                  <a:close/>
                </a:path>
                <a:path w="1109345" h="2124075">
                  <a:moveTo>
                    <a:pt x="963612" y="775589"/>
                  </a:moveTo>
                  <a:lnTo>
                    <a:pt x="963533" y="775843"/>
                  </a:lnTo>
                  <a:lnTo>
                    <a:pt x="963612" y="775589"/>
                  </a:lnTo>
                  <a:close/>
                </a:path>
                <a:path w="1109345" h="2124075">
                  <a:moveTo>
                    <a:pt x="983551" y="704342"/>
                  </a:moveTo>
                  <a:lnTo>
                    <a:pt x="983480" y="704596"/>
                  </a:lnTo>
                  <a:lnTo>
                    <a:pt x="983551" y="704342"/>
                  </a:lnTo>
                  <a:close/>
                </a:path>
                <a:path w="1109345" h="2124075">
                  <a:moveTo>
                    <a:pt x="1001331" y="632460"/>
                  </a:moveTo>
                  <a:close/>
                </a:path>
                <a:path w="1109345" h="2124075">
                  <a:moveTo>
                    <a:pt x="1064450" y="74921"/>
                  </a:moveTo>
                  <a:lnTo>
                    <a:pt x="1064438" y="114173"/>
                  </a:lnTo>
                  <a:lnTo>
                    <a:pt x="1062164" y="189357"/>
                  </a:lnTo>
                  <a:lnTo>
                    <a:pt x="1062118" y="189864"/>
                  </a:lnTo>
                  <a:lnTo>
                    <a:pt x="1057592" y="264414"/>
                  </a:lnTo>
                  <a:lnTo>
                    <a:pt x="1057489" y="265303"/>
                  </a:lnTo>
                  <a:lnTo>
                    <a:pt x="1050861" y="339090"/>
                  </a:lnTo>
                  <a:lnTo>
                    <a:pt x="1041717" y="413131"/>
                  </a:lnTo>
                  <a:lnTo>
                    <a:pt x="1030414" y="486918"/>
                  </a:lnTo>
                  <a:lnTo>
                    <a:pt x="1016952" y="560070"/>
                  </a:lnTo>
                  <a:lnTo>
                    <a:pt x="1017079" y="559816"/>
                  </a:lnTo>
                  <a:lnTo>
                    <a:pt x="1030013" y="559816"/>
                  </a:lnTo>
                  <a:lnTo>
                    <a:pt x="1042987" y="488950"/>
                  </a:lnTo>
                  <a:lnTo>
                    <a:pt x="1054290" y="414781"/>
                  </a:lnTo>
                  <a:lnTo>
                    <a:pt x="1063434" y="340360"/>
                  </a:lnTo>
                  <a:lnTo>
                    <a:pt x="1070292" y="265303"/>
                  </a:lnTo>
                  <a:lnTo>
                    <a:pt x="1074864" y="189864"/>
                  </a:lnTo>
                  <a:lnTo>
                    <a:pt x="1077150" y="114173"/>
                  </a:lnTo>
                  <a:lnTo>
                    <a:pt x="1077150" y="76200"/>
                  </a:lnTo>
                  <a:lnTo>
                    <a:pt x="1070800" y="76200"/>
                  </a:lnTo>
                  <a:lnTo>
                    <a:pt x="1064450" y="74921"/>
                  </a:lnTo>
                  <a:close/>
                </a:path>
                <a:path w="1109345" h="2124075">
                  <a:moveTo>
                    <a:pt x="1030414" y="486664"/>
                  </a:moveTo>
                  <a:lnTo>
                    <a:pt x="1030367" y="486918"/>
                  </a:lnTo>
                  <a:lnTo>
                    <a:pt x="1030414" y="486664"/>
                  </a:lnTo>
                  <a:close/>
                </a:path>
                <a:path w="1109345" h="2124075">
                  <a:moveTo>
                    <a:pt x="1041717" y="413004"/>
                  </a:moveTo>
                  <a:close/>
                </a:path>
                <a:path w="1109345" h="2124075">
                  <a:moveTo>
                    <a:pt x="1050861" y="338836"/>
                  </a:moveTo>
                  <a:lnTo>
                    <a:pt x="1050830" y="339090"/>
                  </a:lnTo>
                  <a:lnTo>
                    <a:pt x="1050861" y="338836"/>
                  </a:lnTo>
                  <a:close/>
                </a:path>
                <a:path w="1109345" h="2124075">
                  <a:moveTo>
                    <a:pt x="1057592" y="264160"/>
                  </a:moveTo>
                  <a:lnTo>
                    <a:pt x="1057569" y="264414"/>
                  </a:lnTo>
                  <a:lnTo>
                    <a:pt x="1057592" y="264160"/>
                  </a:lnTo>
                  <a:close/>
                </a:path>
                <a:path w="1109345" h="2124075">
                  <a:moveTo>
                    <a:pt x="1062164" y="189102"/>
                  </a:moveTo>
                  <a:lnTo>
                    <a:pt x="1062149" y="189357"/>
                  </a:lnTo>
                  <a:lnTo>
                    <a:pt x="1062164" y="189102"/>
                  </a:lnTo>
                  <a:close/>
                </a:path>
                <a:path w="1109345" h="2124075">
                  <a:moveTo>
                    <a:pt x="1064450" y="113792"/>
                  </a:moveTo>
                  <a:lnTo>
                    <a:pt x="1064442" y="114046"/>
                  </a:lnTo>
                  <a:lnTo>
                    <a:pt x="1064450" y="113792"/>
                  </a:lnTo>
                  <a:close/>
                </a:path>
                <a:path w="1109345" h="2124075">
                  <a:moveTo>
                    <a:pt x="1077150" y="38100"/>
                  </a:moveTo>
                  <a:lnTo>
                    <a:pt x="1064450" y="38100"/>
                  </a:lnTo>
                  <a:lnTo>
                    <a:pt x="1064450" y="74921"/>
                  </a:lnTo>
                  <a:lnTo>
                    <a:pt x="1070800" y="76200"/>
                  </a:lnTo>
                  <a:lnTo>
                    <a:pt x="1077127" y="74921"/>
                  </a:lnTo>
                  <a:lnTo>
                    <a:pt x="1077150" y="38100"/>
                  </a:lnTo>
                  <a:close/>
                </a:path>
                <a:path w="1109345" h="2124075">
                  <a:moveTo>
                    <a:pt x="1077150" y="74917"/>
                  </a:moveTo>
                  <a:lnTo>
                    <a:pt x="1070800" y="76200"/>
                  </a:lnTo>
                  <a:lnTo>
                    <a:pt x="1077150" y="76200"/>
                  </a:lnTo>
                  <a:lnTo>
                    <a:pt x="1077150" y="74917"/>
                  </a:lnTo>
                  <a:close/>
                </a:path>
                <a:path w="1109345" h="2124075">
                  <a:moveTo>
                    <a:pt x="1070800" y="0"/>
                  </a:moveTo>
                  <a:lnTo>
                    <a:pt x="1055953" y="2988"/>
                  </a:lnTo>
                  <a:lnTo>
                    <a:pt x="1043844" y="11144"/>
                  </a:lnTo>
                  <a:lnTo>
                    <a:pt x="1035688" y="23252"/>
                  </a:lnTo>
                  <a:lnTo>
                    <a:pt x="1032700" y="38100"/>
                  </a:lnTo>
                  <a:lnTo>
                    <a:pt x="1035688" y="52947"/>
                  </a:lnTo>
                  <a:lnTo>
                    <a:pt x="1043844" y="65055"/>
                  </a:lnTo>
                  <a:lnTo>
                    <a:pt x="1055953" y="73211"/>
                  </a:lnTo>
                  <a:lnTo>
                    <a:pt x="1064450" y="74921"/>
                  </a:lnTo>
                  <a:lnTo>
                    <a:pt x="1064450" y="38100"/>
                  </a:lnTo>
                  <a:lnTo>
                    <a:pt x="1108900" y="38100"/>
                  </a:lnTo>
                  <a:lnTo>
                    <a:pt x="1105894" y="23252"/>
                  </a:lnTo>
                  <a:lnTo>
                    <a:pt x="1097708" y="11144"/>
                  </a:lnTo>
                  <a:lnTo>
                    <a:pt x="1085594" y="2988"/>
                  </a:lnTo>
                  <a:lnTo>
                    <a:pt x="1070800" y="0"/>
                  </a:lnTo>
                  <a:close/>
                </a:path>
                <a:path w="1109345" h="2124075">
                  <a:moveTo>
                    <a:pt x="1108900" y="38100"/>
                  </a:moveTo>
                  <a:lnTo>
                    <a:pt x="1077150" y="38100"/>
                  </a:lnTo>
                  <a:lnTo>
                    <a:pt x="1077150" y="74917"/>
                  </a:lnTo>
                  <a:lnTo>
                    <a:pt x="1085594" y="73211"/>
                  </a:lnTo>
                  <a:lnTo>
                    <a:pt x="1097708" y="65055"/>
                  </a:lnTo>
                  <a:lnTo>
                    <a:pt x="1105894" y="52947"/>
                  </a:lnTo>
                  <a:lnTo>
                    <a:pt x="1108900" y="3810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5269620" y="5515820"/>
              <a:ext cx="2325370" cy="387350"/>
            </a:xfrm>
            <a:custGeom>
              <a:avLst/>
              <a:gdLst/>
              <a:ahLst/>
              <a:cxnLst/>
              <a:rect l="l" t="t" r="r" b="b"/>
              <a:pathLst>
                <a:path w="2325370" h="387350">
                  <a:moveTo>
                    <a:pt x="74446" y="180034"/>
                  </a:moveTo>
                  <a:lnTo>
                    <a:pt x="73142" y="186390"/>
                  </a:lnTo>
                  <a:lnTo>
                    <a:pt x="69511" y="191730"/>
                  </a:lnTo>
                  <a:lnTo>
                    <a:pt x="104130" y="206393"/>
                  </a:lnTo>
                  <a:lnTo>
                    <a:pt x="173472" y="233228"/>
                  </a:lnTo>
                  <a:lnTo>
                    <a:pt x="243322" y="257866"/>
                  </a:lnTo>
                  <a:lnTo>
                    <a:pt x="313553" y="280307"/>
                  </a:lnTo>
                  <a:lnTo>
                    <a:pt x="384419" y="300652"/>
                  </a:lnTo>
                  <a:lnTo>
                    <a:pt x="455666" y="318889"/>
                  </a:lnTo>
                  <a:lnTo>
                    <a:pt x="527167" y="334841"/>
                  </a:lnTo>
                  <a:lnTo>
                    <a:pt x="599049" y="348785"/>
                  </a:lnTo>
                  <a:lnTo>
                    <a:pt x="671185" y="360431"/>
                  </a:lnTo>
                  <a:lnTo>
                    <a:pt x="743699" y="370108"/>
                  </a:lnTo>
                  <a:lnTo>
                    <a:pt x="815965" y="377436"/>
                  </a:lnTo>
                  <a:lnTo>
                    <a:pt x="888482" y="382783"/>
                  </a:lnTo>
                  <a:lnTo>
                    <a:pt x="961126" y="385933"/>
                  </a:lnTo>
                  <a:lnTo>
                    <a:pt x="1033897" y="386885"/>
                  </a:lnTo>
                  <a:lnTo>
                    <a:pt x="1106541" y="385831"/>
                  </a:lnTo>
                  <a:lnTo>
                    <a:pt x="1179058" y="382593"/>
                  </a:lnTo>
                  <a:lnTo>
                    <a:pt x="1251448" y="377144"/>
                  </a:lnTo>
                  <a:lnTo>
                    <a:pt x="1280132" y="374185"/>
                  </a:lnTo>
                  <a:lnTo>
                    <a:pt x="1033770" y="374185"/>
                  </a:lnTo>
                  <a:lnTo>
                    <a:pt x="961380" y="373233"/>
                  </a:lnTo>
                  <a:lnTo>
                    <a:pt x="961634" y="373233"/>
                  </a:lnTo>
                  <a:lnTo>
                    <a:pt x="889199" y="370096"/>
                  </a:lnTo>
                  <a:lnTo>
                    <a:pt x="816983" y="364774"/>
                  </a:lnTo>
                  <a:lnTo>
                    <a:pt x="745095" y="357472"/>
                  </a:lnTo>
                  <a:lnTo>
                    <a:pt x="673153" y="347883"/>
                  </a:lnTo>
                  <a:lnTo>
                    <a:pt x="601444" y="336301"/>
                  </a:lnTo>
                  <a:lnTo>
                    <a:pt x="529720" y="322395"/>
                  </a:lnTo>
                  <a:lnTo>
                    <a:pt x="458460" y="306520"/>
                  </a:lnTo>
                  <a:lnTo>
                    <a:pt x="387919" y="288422"/>
                  </a:lnTo>
                  <a:lnTo>
                    <a:pt x="317457" y="268191"/>
                  </a:lnTo>
                  <a:lnTo>
                    <a:pt x="247458" y="245864"/>
                  </a:lnTo>
                  <a:lnTo>
                    <a:pt x="177790" y="221290"/>
                  </a:lnTo>
                  <a:lnTo>
                    <a:pt x="108829" y="194594"/>
                  </a:lnTo>
                  <a:lnTo>
                    <a:pt x="74446" y="180034"/>
                  </a:lnTo>
                  <a:close/>
                </a:path>
                <a:path w="2325370" h="387350">
                  <a:moveTo>
                    <a:pt x="1033830" y="374184"/>
                  </a:moveTo>
                  <a:close/>
                </a:path>
                <a:path w="2325370" h="387350">
                  <a:moveTo>
                    <a:pt x="1106287" y="373131"/>
                  </a:moveTo>
                  <a:lnTo>
                    <a:pt x="1033830" y="374184"/>
                  </a:lnTo>
                  <a:lnTo>
                    <a:pt x="1280140" y="374184"/>
                  </a:lnTo>
                  <a:lnTo>
                    <a:pt x="1290226" y="373144"/>
                  </a:lnTo>
                  <a:lnTo>
                    <a:pt x="1106033" y="373144"/>
                  </a:lnTo>
                  <a:lnTo>
                    <a:pt x="1106287" y="373131"/>
                  </a:lnTo>
                  <a:close/>
                </a:path>
                <a:path w="2325370" h="387350">
                  <a:moveTo>
                    <a:pt x="1321618" y="369905"/>
                  </a:moveTo>
                  <a:lnTo>
                    <a:pt x="1178169" y="369918"/>
                  </a:lnTo>
                  <a:lnTo>
                    <a:pt x="1106033" y="373144"/>
                  </a:lnTo>
                  <a:lnTo>
                    <a:pt x="1290349" y="373131"/>
                  </a:lnTo>
                  <a:lnTo>
                    <a:pt x="1321618" y="369905"/>
                  </a:lnTo>
                  <a:close/>
                </a:path>
                <a:path w="2325370" h="387350">
                  <a:moveTo>
                    <a:pt x="889315" y="370104"/>
                  </a:moveTo>
                  <a:close/>
                </a:path>
                <a:path w="2325370" h="387350">
                  <a:moveTo>
                    <a:pt x="889199" y="370096"/>
                  </a:moveTo>
                  <a:close/>
                </a:path>
                <a:path w="2325370" h="387350">
                  <a:moveTo>
                    <a:pt x="1362609" y="364482"/>
                  </a:moveTo>
                  <a:lnTo>
                    <a:pt x="1250305" y="364495"/>
                  </a:lnTo>
                  <a:lnTo>
                    <a:pt x="1178213" y="369915"/>
                  </a:lnTo>
                  <a:lnTo>
                    <a:pt x="1178423" y="369905"/>
                  </a:lnTo>
                  <a:lnTo>
                    <a:pt x="1321618" y="369905"/>
                  </a:lnTo>
                  <a:lnTo>
                    <a:pt x="1323711" y="369689"/>
                  </a:lnTo>
                  <a:lnTo>
                    <a:pt x="1362609" y="364482"/>
                  </a:lnTo>
                  <a:close/>
                </a:path>
                <a:path w="2325370" h="387350">
                  <a:moveTo>
                    <a:pt x="816988" y="364775"/>
                  </a:moveTo>
                  <a:lnTo>
                    <a:pt x="817153" y="364787"/>
                  </a:lnTo>
                  <a:lnTo>
                    <a:pt x="816988" y="364775"/>
                  </a:lnTo>
                  <a:close/>
                </a:path>
                <a:path w="2325370" h="387350">
                  <a:moveTo>
                    <a:pt x="816983" y="364774"/>
                  </a:moveTo>
                  <a:close/>
                </a:path>
                <a:path w="2325370" h="387350">
                  <a:moveTo>
                    <a:pt x="1532166" y="335780"/>
                  </a:moveTo>
                  <a:lnTo>
                    <a:pt x="1465443" y="335780"/>
                  </a:lnTo>
                  <a:lnTo>
                    <a:pt x="1393815" y="347502"/>
                  </a:lnTo>
                  <a:lnTo>
                    <a:pt x="1322187" y="357091"/>
                  </a:lnTo>
                  <a:lnTo>
                    <a:pt x="1250418" y="364483"/>
                  </a:lnTo>
                  <a:lnTo>
                    <a:pt x="1362609" y="364482"/>
                  </a:lnTo>
                  <a:lnTo>
                    <a:pt x="1395720" y="360050"/>
                  </a:lnTo>
                  <a:lnTo>
                    <a:pt x="1467602" y="348303"/>
                  </a:lnTo>
                  <a:lnTo>
                    <a:pt x="1532166" y="335780"/>
                  </a:lnTo>
                  <a:close/>
                </a:path>
                <a:path w="2325370" h="387350">
                  <a:moveTo>
                    <a:pt x="744845" y="357447"/>
                  </a:moveTo>
                  <a:lnTo>
                    <a:pt x="745095" y="357472"/>
                  </a:lnTo>
                  <a:lnTo>
                    <a:pt x="744845" y="357447"/>
                  </a:lnTo>
                  <a:close/>
                </a:path>
                <a:path w="2325370" h="387350">
                  <a:moveTo>
                    <a:pt x="672963" y="347858"/>
                  </a:moveTo>
                  <a:lnTo>
                    <a:pt x="673153" y="347883"/>
                  </a:lnTo>
                  <a:lnTo>
                    <a:pt x="672963" y="347858"/>
                  </a:lnTo>
                  <a:close/>
                </a:path>
                <a:path w="2325370" h="387350">
                  <a:moveTo>
                    <a:pt x="601208" y="336263"/>
                  </a:moveTo>
                  <a:lnTo>
                    <a:pt x="601444" y="336301"/>
                  </a:lnTo>
                  <a:lnTo>
                    <a:pt x="601208" y="336263"/>
                  </a:lnTo>
                  <a:close/>
                </a:path>
                <a:path w="2325370" h="387350">
                  <a:moveTo>
                    <a:pt x="1920665" y="221671"/>
                  </a:moveTo>
                  <a:lnTo>
                    <a:pt x="1885559" y="221671"/>
                  </a:lnTo>
                  <a:lnTo>
                    <a:pt x="1816598" y="245953"/>
                  </a:lnTo>
                  <a:lnTo>
                    <a:pt x="1747256" y="268089"/>
                  </a:lnTo>
                  <a:lnTo>
                    <a:pt x="1677406" y="288232"/>
                  </a:lnTo>
                  <a:lnTo>
                    <a:pt x="1607048" y="306177"/>
                  </a:lnTo>
                  <a:lnTo>
                    <a:pt x="1536309" y="322052"/>
                  </a:lnTo>
                  <a:lnTo>
                    <a:pt x="1465189" y="335818"/>
                  </a:lnTo>
                  <a:lnTo>
                    <a:pt x="1465443" y="335780"/>
                  </a:lnTo>
                  <a:lnTo>
                    <a:pt x="1532166" y="335780"/>
                  </a:lnTo>
                  <a:lnTo>
                    <a:pt x="1538976" y="334460"/>
                  </a:lnTo>
                  <a:lnTo>
                    <a:pt x="1610096" y="318508"/>
                  </a:lnTo>
                  <a:lnTo>
                    <a:pt x="1680835" y="300462"/>
                  </a:lnTo>
                  <a:lnTo>
                    <a:pt x="1751066" y="280218"/>
                  </a:lnTo>
                  <a:lnTo>
                    <a:pt x="1820662" y="257967"/>
                  </a:lnTo>
                  <a:lnTo>
                    <a:pt x="1889877" y="233609"/>
                  </a:lnTo>
                  <a:lnTo>
                    <a:pt x="1920665" y="221671"/>
                  </a:lnTo>
                  <a:close/>
                </a:path>
                <a:path w="2325370" h="387350">
                  <a:moveTo>
                    <a:pt x="529808" y="322414"/>
                  </a:moveTo>
                  <a:close/>
                </a:path>
                <a:path w="2325370" h="387350">
                  <a:moveTo>
                    <a:pt x="529720" y="322395"/>
                  </a:moveTo>
                  <a:close/>
                </a:path>
                <a:path w="2325370" h="387350">
                  <a:moveTo>
                    <a:pt x="1536436" y="322014"/>
                  </a:moveTo>
                  <a:lnTo>
                    <a:pt x="1536239" y="322052"/>
                  </a:lnTo>
                  <a:lnTo>
                    <a:pt x="1536436" y="322014"/>
                  </a:lnTo>
                  <a:close/>
                </a:path>
                <a:path w="2325370" h="387350">
                  <a:moveTo>
                    <a:pt x="458516" y="306520"/>
                  </a:moveTo>
                  <a:lnTo>
                    <a:pt x="458714" y="306570"/>
                  </a:lnTo>
                  <a:lnTo>
                    <a:pt x="458516" y="306520"/>
                  </a:lnTo>
                  <a:close/>
                </a:path>
                <a:path w="2325370" h="387350">
                  <a:moveTo>
                    <a:pt x="387721" y="288371"/>
                  </a:moveTo>
                  <a:lnTo>
                    <a:pt x="387848" y="288422"/>
                  </a:lnTo>
                  <a:lnTo>
                    <a:pt x="387721" y="288371"/>
                  </a:lnTo>
                  <a:close/>
                </a:path>
                <a:path w="2325370" h="387350">
                  <a:moveTo>
                    <a:pt x="1677533" y="288181"/>
                  </a:moveTo>
                  <a:lnTo>
                    <a:pt x="1677334" y="288232"/>
                  </a:lnTo>
                  <a:lnTo>
                    <a:pt x="1677533" y="288181"/>
                  </a:lnTo>
                  <a:close/>
                </a:path>
                <a:path w="2325370" h="387350">
                  <a:moveTo>
                    <a:pt x="317236" y="268127"/>
                  </a:moveTo>
                  <a:lnTo>
                    <a:pt x="317457" y="268191"/>
                  </a:lnTo>
                  <a:lnTo>
                    <a:pt x="317236" y="268127"/>
                  </a:lnTo>
                  <a:close/>
                </a:path>
                <a:path w="2325370" h="387350">
                  <a:moveTo>
                    <a:pt x="1747383" y="268039"/>
                  </a:moveTo>
                  <a:lnTo>
                    <a:pt x="1747207" y="268089"/>
                  </a:lnTo>
                  <a:lnTo>
                    <a:pt x="1747383" y="268039"/>
                  </a:lnTo>
                  <a:close/>
                </a:path>
                <a:path w="2325370" h="387350">
                  <a:moveTo>
                    <a:pt x="247333" y="245801"/>
                  </a:moveTo>
                  <a:lnTo>
                    <a:pt x="247513" y="245864"/>
                  </a:lnTo>
                  <a:lnTo>
                    <a:pt x="247333" y="245801"/>
                  </a:lnTo>
                  <a:close/>
                </a:path>
                <a:path w="2325370" h="387350">
                  <a:moveTo>
                    <a:pt x="2181222" y="103751"/>
                  </a:moveTo>
                  <a:lnTo>
                    <a:pt x="2154164" y="103751"/>
                  </a:lnTo>
                  <a:lnTo>
                    <a:pt x="2087870" y="136428"/>
                  </a:lnTo>
                  <a:lnTo>
                    <a:pt x="2021068" y="166921"/>
                  </a:lnTo>
                  <a:lnTo>
                    <a:pt x="1953504" y="195331"/>
                  </a:lnTo>
                  <a:lnTo>
                    <a:pt x="1885305" y="221734"/>
                  </a:lnTo>
                  <a:lnTo>
                    <a:pt x="1885559" y="221671"/>
                  </a:lnTo>
                  <a:lnTo>
                    <a:pt x="1920665" y="221671"/>
                  </a:lnTo>
                  <a:lnTo>
                    <a:pt x="1958330" y="207066"/>
                  </a:lnTo>
                  <a:lnTo>
                    <a:pt x="2026275" y="178516"/>
                  </a:lnTo>
                  <a:lnTo>
                    <a:pt x="2093331" y="147858"/>
                  </a:lnTo>
                  <a:lnTo>
                    <a:pt x="2159879" y="115105"/>
                  </a:lnTo>
                  <a:lnTo>
                    <a:pt x="2181222" y="103751"/>
                  </a:lnTo>
                  <a:close/>
                </a:path>
                <a:path w="2325370" h="387350">
                  <a:moveTo>
                    <a:pt x="177880" y="221290"/>
                  </a:moveTo>
                  <a:lnTo>
                    <a:pt x="178044" y="221353"/>
                  </a:lnTo>
                  <a:lnTo>
                    <a:pt x="177880" y="221290"/>
                  </a:lnTo>
                  <a:close/>
                </a:path>
                <a:path w="2325370" h="387350">
                  <a:moveTo>
                    <a:pt x="38096" y="133445"/>
                  </a:moveTo>
                  <a:lnTo>
                    <a:pt x="23755" y="136251"/>
                  </a:lnTo>
                  <a:lnTo>
                    <a:pt x="11533" y="144228"/>
                  </a:lnTo>
                  <a:lnTo>
                    <a:pt x="3038" y="156723"/>
                  </a:lnTo>
                  <a:lnTo>
                    <a:pt x="0" y="171566"/>
                  </a:lnTo>
                  <a:lnTo>
                    <a:pt x="2800" y="185881"/>
                  </a:lnTo>
                  <a:lnTo>
                    <a:pt x="10771" y="198116"/>
                  </a:lnTo>
                  <a:lnTo>
                    <a:pt x="23231" y="206647"/>
                  </a:lnTo>
                  <a:lnTo>
                    <a:pt x="38084" y="209663"/>
                  </a:lnTo>
                  <a:lnTo>
                    <a:pt x="52425" y="206858"/>
                  </a:lnTo>
                  <a:lnTo>
                    <a:pt x="64647" y="198883"/>
                  </a:lnTo>
                  <a:lnTo>
                    <a:pt x="69511" y="191730"/>
                  </a:lnTo>
                  <a:lnTo>
                    <a:pt x="35677" y="177399"/>
                  </a:lnTo>
                  <a:lnTo>
                    <a:pt x="40503" y="165702"/>
                  </a:lnTo>
                  <a:lnTo>
                    <a:pt x="75037" y="165702"/>
                  </a:lnTo>
                  <a:lnTo>
                    <a:pt x="73380" y="157233"/>
                  </a:lnTo>
                  <a:lnTo>
                    <a:pt x="65409" y="144998"/>
                  </a:lnTo>
                  <a:lnTo>
                    <a:pt x="52949" y="136467"/>
                  </a:lnTo>
                  <a:lnTo>
                    <a:pt x="38096" y="133445"/>
                  </a:lnTo>
                  <a:close/>
                </a:path>
                <a:path w="2325370" h="387350">
                  <a:moveTo>
                    <a:pt x="1953631" y="195255"/>
                  </a:moveTo>
                  <a:lnTo>
                    <a:pt x="1953434" y="195331"/>
                  </a:lnTo>
                  <a:lnTo>
                    <a:pt x="1953631" y="195255"/>
                  </a:lnTo>
                  <a:close/>
                </a:path>
                <a:path w="2325370" h="387350">
                  <a:moveTo>
                    <a:pt x="108933" y="194594"/>
                  </a:moveTo>
                  <a:lnTo>
                    <a:pt x="109083" y="194658"/>
                  </a:lnTo>
                  <a:lnTo>
                    <a:pt x="108933" y="194594"/>
                  </a:lnTo>
                  <a:close/>
                </a:path>
                <a:path w="2325370" h="387350">
                  <a:moveTo>
                    <a:pt x="40503" y="165702"/>
                  </a:moveTo>
                  <a:lnTo>
                    <a:pt x="35677" y="177399"/>
                  </a:lnTo>
                  <a:lnTo>
                    <a:pt x="69511" y="191730"/>
                  </a:lnTo>
                  <a:lnTo>
                    <a:pt x="73142" y="186390"/>
                  </a:lnTo>
                  <a:lnTo>
                    <a:pt x="74446" y="180034"/>
                  </a:lnTo>
                  <a:lnTo>
                    <a:pt x="40503" y="165702"/>
                  </a:lnTo>
                  <a:close/>
                </a:path>
                <a:path w="2325370" h="387350">
                  <a:moveTo>
                    <a:pt x="75037" y="165702"/>
                  </a:moveTo>
                  <a:lnTo>
                    <a:pt x="40503" y="165702"/>
                  </a:lnTo>
                  <a:lnTo>
                    <a:pt x="74446" y="180034"/>
                  </a:lnTo>
                  <a:lnTo>
                    <a:pt x="76181" y="171548"/>
                  </a:lnTo>
                  <a:lnTo>
                    <a:pt x="75037" y="165702"/>
                  </a:lnTo>
                  <a:close/>
                </a:path>
                <a:path w="2325370" h="387350">
                  <a:moveTo>
                    <a:pt x="2021195" y="166845"/>
                  </a:moveTo>
                  <a:lnTo>
                    <a:pt x="2021014" y="166921"/>
                  </a:lnTo>
                  <a:lnTo>
                    <a:pt x="2021195" y="166845"/>
                  </a:lnTo>
                  <a:close/>
                </a:path>
                <a:path w="2325370" h="387350">
                  <a:moveTo>
                    <a:pt x="2087997" y="136352"/>
                  </a:moveTo>
                  <a:lnTo>
                    <a:pt x="2087830" y="136428"/>
                  </a:lnTo>
                  <a:lnTo>
                    <a:pt x="2087997" y="136352"/>
                  </a:lnTo>
                  <a:close/>
                </a:path>
                <a:path w="2325370" h="387350">
                  <a:moveTo>
                    <a:pt x="2251829" y="50534"/>
                  </a:moveTo>
                  <a:lnTo>
                    <a:pt x="2219188" y="69131"/>
                  </a:lnTo>
                  <a:lnTo>
                    <a:pt x="2219442" y="69131"/>
                  </a:lnTo>
                  <a:lnTo>
                    <a:pt x="2153910" y="103840"/>
                  </a:lnTo>
                  <a:lnTo>
                    <a:pt x="2154164" y="103751"/>
                  </a:lnTo>
                  <a:lnTo>
                    <a:pt x="2181222" y="103751"/>
                  </a:lnTo>
                  <a:lnTo>
                    <a:pt x="2225411" y="80244"/>
                  </a:lnTo>
                  <a:lnTo>
                    <a:pt x="2258119" y="61576"/>
                  </a:lnTo>
                  <a:lnTo>
                    <a:pt x="2253859" y="56685"/>
                  </a:lnTo>
                  <a:lnTo>
                    <a:pt x="2251829" y="50534"/>
                  </a:lnTo>
                  <a:close/>
                </a:path>
                <a:path w="2325370" h="387350">
                  <a:moveTo>
                    <a:pt x="2324428" y="32301"/>
                  </a:moveTo>
                  <a:lnTo>
                    <a:pt x="2283831" y="32301"/>
                  </a:lnTo>
                  <a:lnTo>
                    <a:pt x="2290054" y="43350"/>
                  </a:lnTo>
                  <a:lnTo>
                    <a:pt x="2258119" y="61576"/>
                  </a:lnTo>
                  <a:lnTo>
                    <a:pt x="2263797" y="68096"/>
                  </a:lnTo>
                  <a:lnTo>
                    <a:pt x="2276878" y="74575"/>
                  </a:lnTo>
                  <a:lnTo>
                    <a:pt x="2291435" y="75664"/>
                  </a:lnTo>
                  <a:lnTo>
                    <a:pt x="2305802" y="70909"/>
                  </a:lnTo>
                  <a:lnTo>
                    <a:pt x="2317204" y="60971"/>
                  </a:lnTo>
                  <a:lnTo>
                    <a:pt x="2323677" y="47890"/>
                  </a:lnTo>
                  <a:lnTo>
                    <a:pt x="2324769" y="33333"/>
                  </a:lnTo>
                  <a:lnTo>
                    <a:pt x="2324428" y="32301"/>
                  </a:lnTo>
                  <a:close/>
                </a:path>
                <a:path w="2325370" h="387350">
                  <a:moveTo>
                    <a:pt x="2283831" y="32301"/>
                  </a:moveTo>
                  <a:lnTo>
                    <a:pt x="2251829" y="50534"/>
                  </a:lnTo>
                  <a:lnTo>
                    <a:pt x="2253859" y="56685"/>
                  </a:lnTo>
                  <a:lnTo>
                    <a:pt x="2258119" y="61576"/>
                  </a:lnTo>
                  <a:lnTo>
                    <a:pt x="2290054" y="43350"/>
                  </a:lnTo>
                  <a:lnTo>
                    <a:pt x="2283831" y="32301"/>
                  </a:lnTo>
                  <a:close/>
                </a:path>
                <a:path w="2325370" h="387350">
                  <a:moveTo>
                    <a:pt x="2282450" y="0"/>
                  </a:moveTo>
                  <a:lnTo>
                    <a:pt x="2268083" y="4742"/>
                  </a:lnTo>
                  <a:lnTo>
                    <a:pt x="2256681" y="14680"/>
                  </a:lnTo>
                  <a:lnTo>
                    <a:pt x="2250208" y="27761"/>
                  </a:lnTo>
                  <a:lnTo>
                    <a:pt x="2249116" y="42318"/>
                  </a:lnTo>
                  <a:lnTo>
                    <a:pt x="2251829" y="50534"/>
                  </a:lnTo>
                  <a:lnTo>
                    <a:pt x="2283831" y="32301"/>
                  </a:lnTo>
                  <a:lnTo>
                    <a:pt x="2324428" y="32301"/>
                  </a:lnTo>
                  <a:lnTo>
                    <a:pt x="2320026" y="18966"/>
                  </a:lnTo>
                  <a:lnTo>
                    <a:pt x="2310088" y="7564"/>
                  </a:lnTo>
                  <a:lnTo>
                    <a:pt x="2297007" y="1091"/>
                  </a:lnTo>
                  <a:lnTo>
                    <a:pt x="2282450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3810888" y="3668013"/>
              <a:ext cx="1304290" cy="1941195"/>
            </a:xfrm>
            <a:custGeom>
              <a:avLst/>
              <a:gdLst/>
              <a:ahLst/>
              <a:cxnLst/>
              <a:rect l="l" t="t" r="r" b="b"/>
              <a:pathLst>
                <a:path w="1304289" h="1941195">
                  <a:moveTo>
                    <a:pt x="1231183" y="1889749"/>
                  </a:moveTo>
                  <a:lnTo>
                    <a:pt x="1228345" y="1897916"/>
                  </a:lnTo>
                  <a:lnTo>
                    <a:pt x="1229217" y="1912493"/>
                  </a:lnTo>
                  <a:lnTo>
                    <a:pt x="1235493" y="1925697"/>
                  </a:lnTo>
                  <a:lnTo>
                    <a:pt x="1246759" y="1935835"/>
                  </a:lnTo>
                  <a:lnTo>
                    <a:pt x="1261004" y="1940822"/>
                  </a:lnTo>
                  <a:lnTo>
                    <a:pt x="1275572" y="1939972"/>
                  </a:lnTo>
                  <a:lnTo>
                    <a:pt x="1288782" y="1933717"/>
                  </a:lnTo>
                  <a:lnTo>
                    <a:pt x="1298956" y="1922487"/>
                  </a:lnTo>
                  <a:lnTo>
                    <a:pt x="1303781" y="1908556"/>
                  </a:lnTo>
                  <a:lnTo>
                    <a:pt x="1262888" y="1908556"/>
                  </a:lnTo>
                  <a:lnTo>
                    <a:pt x="1231183" y="1889749"/>
                  </a:lnTo>
                  <a:close/>
                </a:path>
                <a:path w="1304289" h="1941195">
                  <a:moveTo>
                    <a:pt x="1237663" y="1878829"/>
                  </a:moveTo>
                  <a:lnTo>
                    <a:pt x="1233297" y="1883664"/>
                  </a:lnTo>
                  <a:lnTo>
                    <a:pt x="1231183" y="1889749"/>
                  </a:lnTo>
                  <a:lnTo>
                    <a:pt x="1262888" y="1908556"/>
                  </a:lnTo>
                  <a:lnTo>
                    <a:pt x="1269364" y="1897634"/>
                  </a:lnTo>
                  <a:lnTo>
                    <a:pt x="1237663" y="1878829"/>
                  </a:lnTo>
                  <a:close/>
                </a:path>
                <a:path w="1304289" h="1941195">
                  <a:moveTo>
                    <a:pt x="1271248" y="1865304"/>
                  </a:moveTo>
                  <a:lnTo>
                    <a:pt x="1256680" y="1866138"/>
                  </a:lnTo>
                  <a:lnTo>
                    <a:pt x="1243470" y="1872400"/>
                  </a:lnTo>
                  <a:lnTo>
                    <a:pt x="1237663" y="1878829"/>
                  </a:lnTo>
                  <a:lnTo>
                    <a:pt x="1269364" y="1897634"/>
                  </a:lnTo>
                  <a:lnTo>
                    <a:pt x="1262888" y="1908556"/>
                  </a:lnTo>
                  <a:lnTo>
                    <a:pt x="1303781" y="1908556"/>
                  </a:lnTo>
                  <a:lnTo>
                    <a:pt x="1303907" y="1908192"/>
                  </a:lnTo>
                  <a:lnTo>
                    <a:pt x="1303035" y="1893612"/>
                  </a:lnTo>
                  <a:lnTo>
                    <a:pt x="1296759" y="1880430"/>
                  </a:lnTo>
                  <a:lnTo>
                    <a:pt x="1285494" y="1870329"/>
                  </a:lnTo>
                  <a:lnTo>
                    <a:pt x="1271248" y="1865304"/>
                  </a:lnTo>
                  <a:close/>
                </a:path>
                <a:path w="1304289" h="1941195">
                  <a:moveTo>
                    <a:pt x="48770" y="73490"/>
                  </a:moveTo>
                  <a:lnTo>
                    <a:pt x="42672" y="75565"/>
                  </a:lnTo>
                  <a:lnTo>
                    <a:pt x="36243" y="75565"/>
                  </a:lnTo>
                  <a:lnTo>
                    <a:pt x="40894" y="111760"/>
                  </a:lnTo>
                  <a:lnTo>
                    <a:pt x="52450" y="184404"/>
                  </a:lnTo>
                  <a:lnTo>
                    <a:pt x="66166" y="256540"/>
                  </a:lnTo>
                  <a:lnTo>
                    <a:pt x="81914" y="327913"/>
                  </a:lnTo>
                  <a:lnTo>
                    <a:pt x="99695" y="398653"/>
                  </a:lnTo>
                  <a:lnTo>
                    <a:pt x="119507" y="468756"/>
                  </a:lnTo>
                  <a:lnTo>
                    <a:pt x="141350" y="537972"/>
                  </a:lnTo>
                  <a:lnTo>
                    <a:pt x="165226" y="606425"/>
                  </a:lnTo>
                  <a:lnTo>
                    <a:pt x="191008" y="673988"/>
                  </a:lnTo>
                  <a:lnTo>
                    <a:pt x="218694" y="740791"/>
                  </a:lnTo>
                  <a:lnTo>
                    <a:pt x="248285" y="806704"/>
                  </a:lnTo>
                  <a:lnTo>
                    <a:pt x="279781" y="871474"/>
                  </a:lnTo>
                  <a:lnTo>
                    <a:pt x="312927" y="935355"/>
                  </a:lnTo>
                  <a:lnTo>
                    <a:pt x="348107" y="998347"/>
                  </a:lnTo>
                  <a:lnTo>
                    <a:pt x="385063" y="1060069"/>
                  </a:lnTo>
                  <a:lnTo>
                    <a:pt x="423799" y="1120775"/>
                  </a:lnTo>
                  <a:lnTo>
                    <a:pt x="464312" y="1180211"/>
                  </a:lnTo>
                  <a:lnTo>
                    <a:pt x="506475" y="1238631"/>
                  </a:lnTo>
                  <a:lnTo>
                    <a:pt x="550290" y="1295654"/>
                  </a:lnTo>
                  <a:lnTo>
                    <a:pt x="595884" y="1351534"/>
                  </a:lnTo>
                  <a:lnTo>
                    <a:pt x="643001" y="1406144"/>
                  </a:lnTo>
                  <a:lnTo>
                    <a:pt x="691769" y="1459230"/>
                  </a:lnTo>
                  <a:lnTo>
                    <a:pt x="742188" y="1511173"/>
                  </a:lnTo>
                  <a:lnTo>
                    <a:pt x="794131" y="1561465"/>
                  </a:lnTo>
                  <a:lnTo>
                    <a:pt x="847598" y="1610487"/>
                  </a:lnTo>
                  <a:lnTo>
                    <a:pt x="902588" y="1657858"/>
                  </a:lnTo>
                  <a:lnTo>
                    <a:pt x="959103" y="1703705"/>
                  </a:lnTo>
                  <a:lnTo>
                    <a:pt x="1017015" y="1747901"/>
                  </a:lnTo>
                  <a:lnTo>
                    <a:pt x="1076452" y="1790700"/>
                  </a:lnTo>
                  <a:lnTo>
                    <a:pt x="1137158" y="1831721"/>
                  </a:lnTo>
                  <a:lnTo>
                    <a:pt x="1199514" y="1870964"/>
                  </a:lnTo>
                  <a:lnTo>
                    <a:pt x="1231183" y="1889749"/>
                  </a:lnTo>
                  <a:lnTo>
                    <a:pt x="1233297" y="1883664"/>
                  </a:lnTo>
                  <a:lnTo>
                    <a:pt x="1237663" y="1878829"/>
                  </a:lnTo>
                  <a:lnTo>
                    <a:pt x="1206206" y="1860169"/>
                  </a:lnTo>
                  <a:lnTo>
                    <a:pt x="1144015" y="1821052"/>
                  </a:lnTo>
                  <a:lnTo>
                    <a:pt x="1083878" y="1780286"/>
                  </a:lnTo>
                  <a:lnTo>
                    <a:pt x="1024509" y="1737741"/>
                  </a:lnTo>
                  <a:lnTo>
                    <a:pt x="1024763" y="1737741"/>
                  </a:lnTo>
                  <a:lnTo>
                    <a:pt x="966851" y="1693672"/>
                  </a:lnTo>
                  <a:lnTo>
                    <a:pt x="910873" y="1648079"/>
                  </a:lnTo>
                  <a:lnTo>
                    <a:pt x="856127" y="1600962"/>
                  </a:lnTo>
                  <a:lnTo>
                    <a:pt x="802905" y="1552321"/>
                  </a:lnTo>
                  <a:lnTo>
                    <a:pt x="751081" y="1502029"/>
                  </a:lnTo>
                  <a:lnTo>
                    <a:pt x="701050" y="1450467"/>
                  </a:lnTo>
                  <a:lnTo>
                    <a:pt x="652632" y="1397762"/>
                  </a:lnTo>
                  <a:lnTo>
                    <a:pt x="605645" y="1343406"/>
                  </a:lnTo>
                  <a:lnTo>
                    <a:pt x="560300" y="1287907"/>
                  </a:lnTo>
                  <a:lnTo>
                    <a:pt x="516733" y="1231011"/>
                  </a:lnTo>
                  <a:lnTo>
                    <a:pt x="474691" y="1172972"/>
                  </a:lnTo>
                  <a:lnTo>
                    <a:pt x="474639" y="1172845"/>
                  </a:lnTo>
                  <a:lnTo>
                    <a:pt x="434426" y="1113790"/>
                  </a:lnTo>
                  <a:lnTo>
                    <a:pt x="434385" y="1113663"/>
                  </a:lnTo>
                  <a:lnTo>
                    <a:pt x="395940" y="1053465"/>
                  </a:lnTo>
                  <a:lnTo>
                    <a:pt x="395909" y="1053338"/>
                  </a:lnTo>
                  <a:lnTo>
                    <a:pt x="359105" y="991997"/>
                  </a:lnTo>
                  <a:lnTo>
                    <a:pt x="359085" y="991869"/>
                  </a:lnTo>
                  <a:lnTo>
                    <a:pt x="324174" y="929386"/>
                  </a:lnTo>
                  <a:lnTo>
                    <a:pt x="291150" y="865886"/>
                  </a:lnTo>
                  <a:lnTo>
                    <a:pt x="259776" y="801369"/>
                  </a:lnTo>
                  <a:lnTo>
                    <a:pt x="230365" y="735838"/>
                  </a:lnTo>
                  <a:lnTo>
                    <a:pt x="202744" y="669417"/>
                  </a:lnTo>
                  <a:lnTo>
                    <a:pt x="177086" y="602107"/>
                  </a:lnTo>
                  <a:lnTo>
                    <a:pt x="153460" y="534035"/>
                  </a:lnTo>
                  <a:lnTo>
                    <a:pt x="131778" y="465200"/>
                  </a:lnTo>
                  <a:lnTo>
                    <a:pt x="112049" y="395350"/>
                  </a:lnTo>
                  <a:lnTo>
                    <a:pt x="94298" y="325119"/>
                  </a:lnTo>
                  <a:lnTo>
                    <a:pt x="78640" y="254000"/>
                  </a:lnTo>
                  <a:lnTo>
                    <a:pt x="65072" y="182372"/>
                  </a:lnTo>
                  <a:lnTo>
                    <a:pt x="53487" y="109981"/>
                  </a:lnTo>
                  <a:lnTo>
                    <a:pt x="49037" y="75565"/>
                  </a:lnTo>
                  <a:lnTo>
                    <a:pt x="42672" y="75565"/>
                  </a:lnTo>
                  <a:lnTo>
                    <a:pt x="36183" y="75097"/>
                  </a:lnTo>
                  <a:lnTo>
                    <a:pt x="48977" y="75097"/>
                  </a:lnTo>
                  <a:lnTo>
                    <a:pt x="48770" y="73490"/>
                  </a:lnTo>
                  <a:close/>
                </a:path>
                <a:path w="1304289" h="1941195">
                  <a:moveTo>
                    <a:pt x="1205991" y="1860042"/>
                  </a:moveTo>
                  <a:lnTo>
                    <a:pt x="1206119" y="1860169"/>
                  </a:lnTo>
                  <a:lnTo>
                    <a:pt x="1205991" y="1860042"/>
                  </a:lnTo>
                  <a:close/>
                </a:path>
                <a:path w="1304289" h="1941195">
                  <a:moveTo>
                    <a:pt x="1144082" y="1821052"/>
                  </a:moveTo>
                  <a:lnTo>
                    <a:pt x="1144270" y="1821180"/>
                  </a:lnTo>
                  <a:lnTo>
                    <a:pt x="1144082" y="1821052"/>
                  </a:lnTo>
                  <a:close/>
                </a:path>
                <a:path w="1304289" h="1941195">
                  <a:moveTo>
                    <a:pt x="1083690" y="1780159"/>
                  </a:moveTo>
                  <a:lnTo>
                    <a:pt x="1083818" y="1780286"/>
                  </a:lnTo>
                  <a:lnTo>
                    <a:pt x="1083690" y="1780159"/>
                  </a:lnTo>
                  <a:close/>
                </a:path>
                <a:path w="1304289" h="1941195">
                  <a:moveTo>
                    <a:pt x="966948" y="1693672"/>
                  </a:moveTo>
                  <a:lnTo>
                    <a:pt x="967105" y="1693799"/>
                  </a:lnTo>
                  <a:lnTo>
                    <a:pt x="966948" y="1693672"/>
                  </a:lnTo>
                  <a:close/>
                </a:path>
                <a:path w="1304289" h="1941195">
                  <a:moveTo>
                    <a:pt x="910716" y="1647952"/>
                  </a:moveTo>
                  <a:lnTo>
                    <a:pt x="910844" y="1648079"/>
                  </a:lnTo>
                  <a:lnTo>
                    <a:pt x="910716" y="1647952"/>
                  </a:lnTo>
                  <a:close/>
                </a:path>
                <a:path w="1304289" h="1941195">
                  <a:moveTo>
                    <a:pt x="855980" y="1600835"/>
                  </a:moveTo>
                  <a:lnTo>
                    <a:pt x="856127" y="1600962"/>
                  </a:lnTo>
                  <a:lnTo>
                    <a:pt x="855980" y="1600835"/>
                  </a:lnTo>
                  <a:close/>
                </a:path>
                <a:path w="1304289" h="1941195">
                  <a:moveTo>
                    <a:pt x="802766" y="1552194"/>
                  </a:moveTo>
                  <a:lnTo>
                    <a:pt x="802894" y="1552321"/>
                  </a:lnTo>
                  <a:lnTo>
                    <a:pt x="802766" y="1552194"/>
                  </a:lnTo>
                  <a:close/>
                </a:path>
                <a:path w="1304289" h="1941195">
                  <a:moveTo>
                    <a:pt x="751142" y="1502091"/>
                  </a:moveTo>
                  <a:close/>
                </a:path>
                <a:path w="1304289" h="1941195">
                  <a:moveTo>
                    <a:pt x="751081" y="1502029"/>
                  </a:moveTo>
                  <a:close/>
                </a:path>
                <a:path w="1304289" h="1941195">
                  <a:moveTo>
                    <a:pt x="701050" y="1450467"/>
                  </a:moveTo>
                  <a:close/>
                </a:path>
                <a:path w="1304289" h="1941195">
                  <a:moveTo>
                    <a:pt x="652399" y="1397508"/>
                  </a:moveTo>
                  <a:lnTo>
                    <a:pt x="652526" y="1397762"/>
                  </a:lnTo>
                  <a:lnTo>
                    <a:pt x="652399" y="1397508"/>
                  </a:lnTo>
                  <a:close/>
                </a:path>
                <a:path w="1304289" h="1941195">
                  <a:moveTo>
                    <a:pt x="605559" y="1343279"/>
                  </a:moveTo>
                  <a:close/>
                </a:path>
                <a:path w="1304289" h="1941195">
                  <a:moveTo>
                    <a:pt x="560226" y="1287780"/>
                  </a:moveTo>
                  <a:close/>
                </a:path>
                <a:path w="1304289" h="1941195">
                  <a:moveTo>
                    <a:pt x="516670" y="1230884"/>
                  </a:moveTo>
                  <a:close/>
                </a:path>
                <a:path w="1304289" h="1941195">
                  <a:moveTo>
                    <a:pt x="474639" y="1172845"/>
                  </a:moveTo>
                  <a:lnTo>
                    <a:pt x="474725" y="1172972"/>
                  </a:lnTo>
                  <a:lnTo>
                    <a:pt x="474639" y="1172845"/>
                  </a:lnTo>
                  <a:close/>
                </a:path>
                <a:path w="1304289" h="1941195">
                  <a:moveTo>
                    <a:pt x="434385" y="1113663"/>
                  </a:moveTo>
                  <a:lnTo>
                    <a:pt x="434466" y="1113790"/>
                  </a:lnTo>
                  <a:lnTo>
                    <a:pt x="434385" y="1113663"/>
                  </a:lnTo>
                  <a:close/>
                </a:path>
                <a:path w="1304289" h="1941195">
                  <a:moveTo>
                    <a:pt x="395909" y="1053338"/>
                  </a:moveTo>
                  <a:lnTo>
                    <a:pt x="395986" y="1053465"/>
                  </a:lnTo>
                  <a:lnTo>
                    <a:pt x="395909" y="1053338"/>
                  </a:lnTo>
                  <a:close/>
                </a:path>
                <a:path w="1304289" h="1941195">
                  <a:moveTo>
                    <a:pt x="359085" y="991869"/>
                  </a:moveTo>
                  <a:lnTo>
                    <a:pt x="359156" y="991997"/>
                  </a:lnTo>
                  <a:lnTo>
                    <a:pt x="359085" y="991869"/>
                  </a:lnTo>
                  <a:close/>
                </a:path>
                <a:path w="1304289" h="1941195">
                  <a:moveTo>
                    <a:pt x="324164" y="929259"/>
                  </a:moveTo>
                  <a:close/>
                </a:path>
                <a:path w="1304289" h="1941195">
                  <a:moveTo>
                    <a:pt x="291084" y="865759"/>
                  </a:moveTo>
                  <a:close/>
                </a:path>
                <a:path w="1304289" h="1941195">
                  <a:moveTo>
                    <a:pt x="259784" y="801243"/>
                  </a:moveTo>
                  <a:close/>
                </a:path>
                <a:path w="1304289" h="1941195">
                  <a:moveTo>
                    <a:pt x="230272" y="735584"/>
                  </a:moveTo>
                  <a:lnTo>
                    <a:pt x="230377" y="735838"/>
                  </a:lnTo>
                  <a:lnTo>
                    <a:pt x="230272" y="735584"/>
                  </a:lnTo>
                  <a:close/>
                </a:path>
                <a:path w="1304289" h="1941195">
                  <a:moveTo>
                    <a:pt x="202770" y="669290"/>
                  </a:moveTo>
                  <a:close/>
                </a:path>
                <a:path w="1304289" h="1941195">
                  <a:moveTo>
                    <a:pt x="177120" y="601980"/>
                  </a:moveTo>
                  <a:close/>
                </a:path>
                <a:path w="1304289" h="1941195">
                  <a:moveTo>
                    <a:pt x="153415" y="533908"/>
                  </a:moveTo>
                  <a:close/>
                </a:path>
                <a:path w="1304289" h="1941195">
                  <a:moveTo>
                    <a:pt x="131699" y="464947"/>
                  </a:moveTo>
                  <a:lnTo>
                    <a:pt x="131699" y="465200"/>
                  </a:lnTo>
                  <a:lnTo>
                    <a:pt x="131699" y="464947"/>
                  </a:lnTo>
                  <a:close/>
                </a:path>
                <a:path w="1304289" h="1941195">
                  <a:moveTo>
                    <a:pt x="112013" y="395224"/>
                  </a:moveTo>
                  <a:close/>
                </a:path>
                <a:path w="1304289" h="1941195">
                  <a:moveTo>
                    <a:pt x="94234" y="324866"/>
                  </a:moveTo>
                  <a:lnTo>
                    <a:pt x="94234" y="325119"/>
                  </a:lnTo>
                  <a:lnTo>
                    <a:pt x="94234" y="324866"/>
                  </a:lnTo>
                  <a:close/>
                </a:path>
                <a:path w="1304289" h="1941195">
                  <a:moveTo>
                    <a:pt x="78612" y="253873"/>
                  </a:moveTo>
                  <a:close/>
                </a:path>
                <a:path w="1304289" h="1941195">
                  <a:moveTo>
                    <a:pt x="65024" y="182118"/>
                  </a:moveTo>
                  <a:lnTo>
                    <a:pt x="65024" y="182372"/>
                  </a:lnTo>
                  <a:lnTo>
                    <a:pt x="65024" y="182118"/>
                  </a:lnTo>
                  <a:close/>
                </a:path>
                <a:path w="1304289" h="1941195">
                  <a:moveTo>
                    <a:pt x="53466" y="109855"/>
                  </a:moveTo>
                  <a:close/>
                </a:path>
                <a:path w="1304289" h="1941195">
                  <a:moveTo>
                    <a:pt x="44069" y="36956"/>
                  </a:moveTo>
                  <a:lnTo>
                    <a:pt x="31496" y="38608"/>
                  </a:lnTo>
                  <a:lnTo>
                    <a:pt x="36183" y="75097"/>
                  </a:lnTo>
                  <a:lnTo>
                    <a:pt x="42672" y="75565"/>
                  </a:lnTo>
                  <a:lnTo>
                    <a:pt x="48770" y="73490"/>
                  </a:lnTo>
                  <a:lnTo>
                    <a:pt x="44069" y="36956"/>
                  </a:lnTo>
                  <a:close/>
                </a:path>
                <a:path w="1304289" h="1941195">
                  <a:moveTo>
                    <a:pt x="32893" y="0"/>
                  </a:moveTo>
                  <a:lnTo>
                    <a:pt x="18591" y="4863"/>
                  </a:lnTo>
                  <a:lnTo>
                    <a:pt x="7635" y="14525"/>
                  </a:lnTo>
                  <a:lnTo>
                    <a:pt x="1085" y="27592"/>
                  </a:lnTo>
                  <a:lnTo>
                    <a:pt x="0" y="42672"/>
                  </a:lnTo>
                  <a:lnTo>
                    <a:pt x="4863" y="56973"/>
                  </a:lnTo>
                  <a:lnTo>
                    <a:pt x="14525" y="67929"/>
                  </a:lnTo>
                  <a:lnTo>
                    <a:pt x="27592" y="74479"/>
                  </a:lnTo>
                  <a:lnTo>
                    <a:pt x="36183" y="75097"/>
                  </a:lnTo>
                  <a:lnTo>
                    <a:pt x="31496" y="38608"/>
                  </a:lnTo>
                  <a:lnTo>
                    <a:pt x="44069" y="36956"/>
                  </a:lnTo>
                  <a:lnTo>
                    <a:pt x="75272" y="36956"/>
                  </a:lnTo>
                  <a:lnTo>
                    <a:pt x="75564" y="32893"/>
                  </a:lnTo>
                  <a:lnTo>
                    <a:pt x="70701" y="18591"/>
                  </a:lnTo>
                  <a:lnTo>
                    <a:pt x="61039" y="7635"/>
                  </a:lnTo>
                  <a:lnTo>
                    <a:pt x="47972" y="1085"/>
                  </a:lnTo>
                  <a:lnTo>
                    <a:pt x="32893" y="0"/>
                  </a:lnTo>
                  <a:close/>
                </a:path>
                <a:path w="1304289" h="1941195">
                  <a:moveTo>
                    <a:pt x="75272" y="36956"/>
                  </a:moveTo>
                  <a:lnTo>
                    <a:pt x="44069" y="36956"/>
                  </a:lnTo>
                  <a:lnTo>
                    <a:pt x="48770" y="73490"/>
                  </a:lnTo>
                  <a:lnTo>
                    <a:pt x="56973" y="70701"/>
                  </a:lnTo>
                  <a:lnTo>
                    <a:pt x="67929" y="61039"/>
                  </a:lnTo>
                  <a:lnTo>
                    <a:pt x="74479" y="47972"/>
                  </a:lnTo>
                  <a:lnTo>
                    <a:pt x="75272" y="36956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3794886" y="1374822"/>
              <a:ext cx="1116330" cy="2104390"/>
            </a:xfrm>
            <a:custGeom>
              <a:avLst/>
              <a:gdLst/>
              <a:ahLst/>
              <a:cxnLst/>
              <a:rect l="l" t="t" r="r" b="b"/>
              <a:pathLst>
                <a:path w="1116329" h="2104390">
                  <a:moveTo>
                    <a:pt x="32059" y="2029214"/>
                  </a:moveTo>
                  <a:lnTo>
                    <a:pt x="23538" y="2030837"/>
                  </a:lnTo>
                  <a:lnTo>
                    <a:pt x="11366" y="2038873"/>
                  </a:lnTo>
                  <a:lnTo>
                    <a:pt x="3099" y="2050911"/>
                  </a:lnTo>
                  <a:lnTo>
                    <a:pt x="0" y="2065734"/>
                  </a:lnTo>
                  <a:lnTo>
                    <a:pt x="2821" y="2080605"/>
                  </a:lnTo>
                  <a:lnTo>
                    <a:pt x="10858" y="2092785"/>
                  </a:lnTo>
                  <a:lnTo>
                    <a:pt x="22895" y="2101060"/>
                  </a:lnTo>
                  <a:lnTo>
                    <a:pt x="37718" y="2104215"/>
                  </a:lnTo>
                  <a:lnTo>
                    <a:pt x="52589" y="2101320"/>
                  </a:lnTo>
                  <a:lnTo>
                    <a:pt x="64770" y="2093245"/>
                  </a:lnTo>
                  <a:lnTo>
                    <a:pt x="73044" y="2081194"/>
                  </a:lnTo>
                  <a:lnTo>
                    <a:pt x="76200" y="2066369"/>
                  </a:lnTo>
                  <a:lnTo>
                    <a:pt x="76150" y="2066115"/>
                  </a:lnTo>
                  <a:lnTo>
                    <a:pt x="44450" y="2066115"/>
                  </a:lnTo>
                  <a:lnTo>
                    <a:pt x="31750" y="2065988"/>
                  </a:lnTo>
                  <a:lnTo>
                    <a:pt x="32059" y="2029214"/>
                  </a:lnTo>
                  <a:close/>
                </a:path>
                <a:path w="1116329" h="2104390">
                  <a:moveTo>
                    <a:pt x="38353" y="2028015"/>
                  </a:moveTo>
                  <a:lnTo>
                    <a:pt x="32059" y="2029214"/>
                  </a:lnTo>
                  <a:lnTo>
                    <a:pt x="31750" y="2065988"/>
                  </a:lnTo>
                  <a:lnTo>
                    <a:pt x="44450" y="2066115"/>
                  </a:lnTo>
                  <a:lnTo>
                    <a:pt x="44759" y="2029354"/>
                  </a:lnTo>
                  <a:lnTo>
                    <a:pt x="38353" y="2028015"/>
                  </a:lnTo>
                  <a:close/>
                </a:path>
                <a:path w="1116329" h="2104390">
                  <a:moveTo>
                    <a:pt x="44759" y="2029354"/>
                  </a:moveTo>
                  <a:lnTo>
                    <a:pt x="44450" y="2066115"/>
                  </a:lnTo>
                  <a:lnTo>
                    <a:pt x="76150" y="2066115"/>
                  </a:lnTo>
                  <a:lnTo>
                    <a:pt x="73304" y="2051554"/>
                  </a:lnTo>
                  <a:lnTo>
                    <a:pt x="65230" y="2039381"/>
                  </a:lnTo>
                  <a:lnTo>
                    <a:pt x="53179" y="2031114"/>
                  </a:lnTo>
                  <a:lnTo>
                    <a:pt x="44759" y="2029354"/>
                  </a:lnTo>
                  <a:close/>
                </a:path>
                <a:path w="1116329" h="2104390">
                  <a:moveTo>
                    <a:pt x="44771" y="2028015"/>
                  </a:moveTo>
                  <a:lnTo>
                    <a:pt x="38353" y="2028015"/>
                  </a:lnTo>
                  <a:lnTo>
                    <a:pt x="44759" y="2029354"/>
                  </a:lnTo>
                  <a:lnTo>
                    <a:pt x="44771" y="2028015"/>
                  </a:lnTo>
                  <a:close/>
                </a:path>
                <a:path w="1116329" h="2104390">
                  <a:moveTo>
                    <a:pt x="1045015" y="54259"/>
                  </a:moveTo>
                  <a:lnTo>
                    <a:pt x="1013840" y="77168"/>
                  </a:lnTo>
                  <a:lnTo>
                    <a:pt x="954532" y="123396"/>
                  </a:lnTo>
                  <a:lnTo>
                    <a:pt x="896747" y="171275"/>
                  </a:lnTo>
                  <a:lnTo>
                    <a:pt x="840739" y="220932"/>
                  </a:lnTo>
                  <a:lnTo>
                    <a:pt x="786384" y="271859"/>
                  </a:lnTo>
                  <a:lnTo>
                    <a:pt x="733551" y="324437"/>
                  </a:lnTo>
                  <a:lnTo>
                    <a:pt x="682625" y="378285"/>
                  </a:lnTo>
                  <a:lnTo>
                    <a:pt x="633476" y="433784"/>
                  </a:lnTo>
                  <a:lnTo>
                    <a:pt x="585851" y="490426"/>
                  </a:lnTo>
                  <a:lnTo>
                    <a:pt x="540130" y="548465"/>
                  </a:lnTo>
                  <a:lnTo>
                    <a:pt x="496315" y="607774"/>
                  </a:lnTo>
                  <a:lnTo>
                    <a:pt x="454151" y="668226"/>
                  </a:lnTo>
                  <a:lnTo>
                    <a:pt x="414020" y="729948"/>
                  </a:lnTo>
                  <a:lnTo>
                    <a:pt x="375538" y="792813"/>
                  </a:lnTo>
                  <a:lnTo>
                    <a:pt x="339089" y="856694"/>
                  </a:lnTo>
                  <a:lnTo>
                    <a:pt x="304673" y="921718"/>
                  </a:lnTo>
                  <a:lnTo>
                    <a:pt x="272034" y="987631"/>
                  </a:lnTo>
                  <a:lnTo>
                    <a:pt x="241300" y="1054560"/>
                  </a:lnTo>
                  <a:lnTo>
                    <a:pt x="212725" y="1122378"/>
                  </a:lnTo>
                  <a:lnTo>
                    <a:pt x="186182" y="1190958"/>
                  </a:lnTo>
                  <a:lnTo>
                    <a:pt x="161543" y="1260427"/>
                  </a:lnTo>
                  <a:lnTo>
                    <a:pt x="138937" y="1330658"/>
                  </a:lnTo>
                  <a:lnTo>
                    <a:pt x="118490" y="1401651"/>
                  </a:lnTo>
                  <a:lnTo>
                    <a:pt x="100075" y="1473406"/>
                  </a:lnTo>
                  <a:lnTo>
                    <a:pt x="83820" y="1545669"/>
                  </a:lnTo>
                  <a:lnTo>
                    <a:pt x="69850" y="1618694"/>
                  </a:lnTo>
                  <a:lnTo>
                    <a:pt x="57912" y="1692100"/>
                  </a:lnTo>
                  <a:lnTo>
                    <a:pt x="48133" y="1766014"/>
                  </a:lnTo>
                  <a:lnTo>
                    <a:pt x="40639" y="1840436"/>
                  </a:lnTo>
                  <a:lnTo>
                    <a:pt x="35433" y="1915366"/>
                  </a:lnTo>
                  <a:lnTo>
                    <a:pt x="32385" y="1990550"/>
                  </a:lnTo>
                  <a:lnTo>
                    <a:pt x="32059" y="2029214"/>
                  </a:lnTo>
                  <a:lnTo>
                    <a:pt x="38353" y="2028015"/>
                  </a:lnTo>
                  <a:lnTo>
                    <a:pt x="44771" y="2028015"/>
                  </a:lnTo>
                  <a:lnTo>
                    <a:pt x="48141" y="1916001"/>
                  </a:lnTo>
                  <a:lnTo>
                    <a:pt x="53352" y="1841452"/>
                  </a:lnTo>
                  <a:lnTo>
                    <a:pt x="60680" y="1767665"/>
                  </a:lnTo>
                  <a:lnTo>
                    <a:pt x="60739" y="1767411"/>
                  </a:lnTo>
                  <a:lnTo>
                    <a:pt x="70468" y="1694005"/>
                  </a:lnTo>
                  <a:lnTo>
                    <a:pt x="82255" y="1620980"/>
                  </a:lnTo>
                  <a:lnTo>
                    <a:pt x="82344" y="1620726"/>
                  </a:lnTo>
                  <a:lnTo>
                    <a:pt x="96241" y="1548336"/>
                  </a:lnTo>
                  <a:lnTo>
                    <a:pt x="112464" y="1476454"/>
                  </a:lnTo>
                  <a:lnTo>
                    <a:pt x="130777" y="1405080"/>
                  </a:lnTo>
                  <a:lnTo>
                    <a:pt x="151093" y="1334468"/>
                  </a:lnTo>
                  <a:lnTo>
                    <a:pt x="173527" y="1264618"/>
                  </a:lnTo>
                  <a:lnTo>
                    <a:pt x="198029" y="1195530"/>
                  </a:lnTo>
                  <a:lnTo>
                    <a:pt x="224486" y="1127204"/>
                  </a:lnTo>
                  <a:lnTo>
                    <a:pt x="252876" y="1059767"/>
                  </a:lnTo>
                  <a:lnTo>
                    <a:pt x="283405" y="993092"/>
                  </a:lnTo>
                  <a:lnTo>
                    <a:pt x="315913" y="927560"/>
                  </a:lnTo>
                  <a:lnTo>
                    <a:pt x="350265" y="862663"/>
                  </a:lnTo>
                  <a:lnTo>
                    <a:pt x="386515" y="799290"/>
                  </a:lnTo>
                  <a:lnTo>
                    <a:pt x="424737" y="736806"/>
                  </a:lnTo>
                  <a:lnTo>
                    <a:pt x="464737" y="675465"/>
                  </a:lnTo>
                  <a:lnTo>
                    <a:pt x="506641" y="615267"/>
                  </a:lnTo>
                  <a:lnTo>
                    <a:pt x="550290" y="556085"/>
                  </a:lnTo>
                  <a:lnTo>
                    <a:pt x="595657" y="498554"/>
                  </a:lnTo>
                  <a:lnTo>
                    <a:pt x="643021" y="442039"/>
                  </a:lnTo>
                  <a:lnTo>
                    <a:pt x="692023" y="386794"/>
                  </a:lnTo>
                  <a:lnTo>
                    <a:pt x="742702" y="333327"/>
                  </a:lnTo>
                  <a:lnTo>
                    <a:pt x="795146" y="281003"/>
                  </a:lnTo>
                  <a:lnTo>
                    <a:pt x="849376" y="230203"/>
                  </a:lnTo>
                  <a:lnTo>
                    <a:pt x="905128" y="180927"/>
                  </a:lnTo>
                  <a:lnTo>
                    <a:pt x="962507" y="133302"/>
                  </a:lnTo>
                  <a:lnTo>
                    <a:pt x="1021588" y="87201"/>
                  </a:lnTo>
                  <a:lnTo>
                    <a:pt x="1052557" y="64541"/>
                  </a:lnTo>
                  <a:lnTo>
                    <a:pt x="1047750" y="60150"/>
                  </a:lnTo>
                  <a:lnTo>
                    <a:pt x="1045015" y="54259"/>
                  </a:lnTo>
                  <a:close/>
                </a:path>
                <a:path w="1116329" h="2104390">
                  <a:moveTo>
                    <a:pt x="45095" y="1990804"/>
                  </a:moveTo>
                  <a:lnTo>
                    <a:pt x="45085" y="1991058"/>
                  </a:lnTo>
                  <a:lnTo>
                    <a:pt x="45095" y="1990804"/>
                  </a:lnTo>
                  <a:close/>
                </a:path>
                <a:path w="1116329" h="2104390">
                  <a:moveTo>
                    <a:pt x="48141" y="1916001"/>
                  </a:moveTo>
                  <a:close/>
                </a:path>
                <a:path w="1116329" h="2104390">
                  <a:moveTo>
                    <a:pt x="53352" y="1841452"/>
                  </a:moveTo>
                  <a:close/>
                </a:path>
                <a:path w="1116329" h="2104390">
                  <a:moveTo>
                    <a:pt x="60739" y="1767411"/>
                  </a:moveTo>
                  <a:lnTo>
                    <a:pt x="60705" y="1767665"/>
                  </a:lnTo>
                  <a:lnTo>
                    <a:pt x="60739" y="1767411"/>
                  </a:lnTo>
                  <a:close/>
                </a:path>
                <a:path w="1116329" h="2104390">
                  <a:moveTo>
                    <a:pt x="70505" y="1693878"/>
                  </a:moveTo>
                  <a:close/>
                </a:path>
                <a:path w="1116329" h="2104390">
                  <a:moveTo>
                    <a:pt x="82344" y="1620726"/>
                  </a:moveTo>
                  <a:lnTo>
                    <a:pt x="82296" y="1620980"/>
                  </a:lnTo>
                  <a:lnTo>
                    <a:pt x="82344" y="1620726"/>
                  </a:lnTo>
                  <a:close/>
                </a:path>
                <a:path w="1116329" h="2104390">
                  <a:moveTo>
                    <a:pt x="96294" y="1548209"/>
                  </a:moveTo>
                  <a:close/>
                </a:path>
                <a:path w="1116329" h="2104390">
                  <a:moveTo>
                    <a:pt x="112522" y="1476200"/>
                  </a:moveTo>
                  <a:lnTo>
                    <a:pt x="112395" y="1476454"/>
                  </a:lnTo>
                  <a:lnTo>
                    <a:pt x="112522" y="1476200"/>
                  </a:lnTo>
                  <a:close/>
                </a:path>
                <a:path w="1116329" h="2104390">
                  <a:moveTo>
                    <a:pt x="130846" y="1404953"/>
                  </a:moveTo>
                  <a:close/>
                </a:path>
                <a:path w="1116329" h="2104390">
                  <a:moveTo>
                    <a:pt x="151170" y="1334341"/>
                  </a:moveTo>
                  <a:close/>
                </a:path>
                <a:path w="1116329" h="2104390">
                  <a:moveTo>
                    <a:pt x="173609" y="1264364"/>
                  </a:moveTo>
                  <a:lnTo>
                    <a:pt x="173482" y="1264618"/>
                  </a:lnTo>
                  <a:lnTo>
                    <a:pt x="173609" y="1264364"/>
                  </a:lnTo>
                  <a:close/>
                </a:path>
                <a:path w="1116329" h="2104390">
                  <a:moveTo>
                    <a:pt x="198120" y="1195276"/>
                  </a:moveTo>
                  <a:lnTo>
                    <a:pt x="197992" y="1195530"/>
                  </a:lnTo>
                  <a:lnTo>
                    <a:pt x="198120" y="1195276"/>
                  </a:lnTo>
                  <a:close/>
                </a:path>
                <a:path w="1116329" h="2104390">
                  <a:moveTo>
                    <a:pt x="224536" y="1127077"/>
                  </a:moveTo>
                  <a:close/>
                </a:path>
                <a:path w="1116329" h="2104390">
                  <a:moveTo>
                    <a:pt x="252984" y="1059513"/>
                  </a:moveTo>
                  <a:lnTo>
                    <a:pt x="252857" y="1059767"/>
                  </a:lnTo>
                  <a:lnTo>
                    <a:pt x="252984" y="1059513"/>
                  </a:lnTo>
                  <a:close/>
                </a:path>
                <a:path w="1116329" h="2104390">
                  <a:moveTo>
                    <a:pt x="283526" y="992965"/>
                  </a:moveTo>
                  <a:close/>
                </a:path>
                <a:path w="1116329" h="2104390">
                  <a:moveTo>
                    <a:pt x="315975" y="927433"/>
                  </a:moveTo>
                  <a:lnTo>
                    <a:pt x="315849" y="927560"/>
                  </a:lnTo>
                  <a:lnTo>
                    <a:pt x="315975" y="927433"/>
                  </a:lnTo>
                  <a:close/>
                </a:path>
                <a:path w="1116329" h="2104390">
                  <a:moveTo>
                    <a:pt x="350284" y="862663"/>
                  </a:moveTo>
                  <a:lnTo>
                    <a:pt x="350138" y="862917"/>
                  </a:lnTo>
                  <a:lnTo>
                    <a:pt x="350284" y="862663"/>
                  </a:lnTo>
                  <a:close/>
                </a:path>
                <a:path w="1116329" h="2104390">
                  <a:moveTo>
                    <a:pt x="386588" y="799163"/>
                  </a:moveTo>
                  <a:close/>
                </a:path>
                <a:path w="1116329" h="2104390">
                  <a:moveTo>
                    <a:pt x="424814" y="736679"/>
                  </a:moveTo>
                  <a:close/>
                </a:path>
                <a:path w="1116329" h="2104390">
                  <a:moveTo>
                    <a:pt x="464820" y="675338"/>
                  </a:moveTo>
                  <a:lnTo>
                    <a:pt x="464692" y="675465"/>
                  </a:lnTo>
                  <a:lnTo>
                    <a:pt x="464820" y="675338"/>
                  </a:lnTo>
                  <a:close/>
                </a:path>
                <a:path w="1116329" h="2104390">
                  <a:moveTo>
                    <a:pt x="506729" y="615140"/>
                  </a:moveTo>
                  <a:close/>
                </a:path>
                <a:path w="1116329" h="2104390">
                  <a:moveTo>
                    <a:pt x="550363" y="556085"/>
                  </a:moveTo>
                  <a:lnTo>
                    <a:pt x="550163" y="556339"/>
                  </a:lnTo>
                  <a:lnTo>
                    <a:pt x="550363" y="556085"/>
                  </a:lnTo>
                  <a:close/>
                </a:path>
                <a:path w="1116329" h="2104390">
                  <a:moveTo>
                    <a:pt x="595757" y="498427"/>
                  </a:moveTo>
                  <a:lnTo>
                    <a:pt x="595629" y="498554"/>
                  </a:lnTo>
                  <a:lnTo>
                    <a:pt x="595757" y="498427"/>
                  </a:lnTo>
                  <a:close/>
                </a:path>
                <a:path w="1116329" h="2104390">
                  <a:moveTo>
                    <a:pt x="643127" y="441912"/>
                  </a:moveTo>
                  <a:close/>
                </a:path>
                <a:path w="1116329" h="2104390">
                  <a:moveTo>
                    <a:pt x="692136" y="386794"/>
                  </a:moveTo>
                  <a:lnTo>
                    <a:pt x="691896" y="387048"/>
                  </a:lnTo>
                  <a:lnTo>
                    <a:pt x="692136" y="386794"/>
                  </a:lnTo>
                  <a:close/>
                </a:path>
                <a:path w="1116329" h="2104390">
                  <a:moveTo>
                    <a:pt x="795274" y="280876"/>
                  </a:moveTo>
                  <a:lnTo>
                    <a:pt x="795020" y="281003"/>
                  </a:lnTo>
                  <a:lnTo>
                    <a:pt x="795274" y="280876"/>
                  </a:lnTo>
                  <a:close/>
                </a:path>
                <a:path w="1116329" h="2104390">
                  <a:moveTo>
                    <a:pt x="905154" y="180927"/>
                  </a:moveTo>
                  <a:lnTo>
                    <a:pt x="905001" y="181054"/>
                  </a:lnTo>
                  <a:lnTo>
                    <a:pt x="905154" y="180927"/>
                  </a:lnTo>
                  <a:close/>
                </a:path>
                <a:path w="1116329" h="2104390">
                  <a:moveTo>
                    <a:pt x="962660" y="133175"/>
                  </a:moveTo>
                  <a:lnTo>
                    <a:pt x="962405" y="133302"/>
                  </a:lnTo>
                  <a:lnTo>
                    <a:pt x="962660" y="133175"/>
                  </a:lnTo>
                  <a:close/>
                </a:path>
                <a:path w="1116329" h="2104390">
                  <a:moveTo>
                    <a:pt x="1021634" y="87201"/>
                  </a:moveTo>
                  <a:lnTo>
                    <a:pt x="1021461" y="87328"/>
                  </a:lnTo>
                  <a:lnTo>
                    <a:pt x="1021634" y="87201"/>
                  </a:lnTo>
                  <a:close/>
                </a:path>
                <a:path w="1116329" h="2104390">
                  <a:moveTo>
                    <a:pt x="1115713" y="32464"/>
                  </a:moveTo>
                  <a:lnTo>
                    <a:pt x="1074674" y="32464"/>
                  </a:lnTo>
                  <a:lnTo>
                    <a:pt x="1082293" y="42751"/>
                  </a:lnTo>
                  <a:lnTo>
                    <a:pt x="1052557" y="64541"/>
                  </a:lnTo>
                  <a:lnTo>
                    <a:pt x="1058939" y="70369"/>
                  </a:lnTo>
                  <a:lnTo>
                    <a:pt x="1072689" y="75326"/>
                  </a:lnTo>
                  <a:lnTo>
                    <a:pt x="1087272" y="74759"/>
                  </a:lnTo>
                  <a:lnTo>
                    <a:pt x="1100963" y="68405"/>
                  </a:lnTo>
                  <a:lnTo>
                    <a:pt x="1111182" y="57213"/>
                  </a:lnTo>
                  <a:lnTo>
                    <a:pt x="1116139" y="43449"/>
                  </a:lnTo>
                  <a:lnTo>
                    <a:pt x="1115713" y="32464"/>
                  </a:lnTo>
                  <a:close/>
                </a:path>
                <a:path w="1116329" h="2104390">
                  <a:moveTo>
                    <a:pt x="1074674" y="32464"/>
                  </a:moveTo>
                  <a:lnTo>
                    <a:pt x="1045015" y="54259"/>
                  </a:lnTo>
                  <a:lnTo>
                    <a:pt x="1047750" y="60150"/>
                  </a:lnTo>
                  <a:lnTo>
                    <a:pt x="1052557" y="64541"/>
                  </a:lnTo>
                  <a:lnTo>
                    <a:pt x="1082293" y="42751"/>
                  </a:lnTo>
                  <a:lnTo>
                    <a:pt x="1074674" y="32464"/>
                  </a:lnTo>
                  <a:close/>
                </a:path>
                <a:path w="1116329" h="2104390">
                  <a:moveTo>
                    <a:pt x="1084278" y="0"/>
                  </a:moveTo>
                  <a:lnTo>
                    <a:pt x="1069695" y="581"/>
                  </a:lnTo>
                  <a:lnTo>
                    <a:pt x="1056004" y="6937"/>
                  </a:lnTo>
                  <a:lnTo>
                    <a:pt x="1045785" y="18127"/>
                  </a:lnTo>
                  <a:lnTo>
                    <a:pt x="1040828" y="31876"/>
                  </a:lnTo>
                  <a:lnTo>
                    <a:pt x="1041396" y="46460"/>
                  </a:lnTo>
                  <a:lnTo>
                    <a:pt x="1045015" y="54259"/>
                  </a:lnTo>
                  <a:lnTo>
                    <a:pt x="1074674" y="32464"/>
                  </a:lnTo>
                  <a:lnTo>
                    <a:pt x="1115713" y="32464"/>
                  </a:lnTo>
                  <a:lnTo>
                    <a:pt x="1115571" y="28828"/>
                  </a:lnTo>
                  <a:lnTo>
                    <a:pt x="1109217" y="15065"/>
                  </a:lnTo>
                  <a:lnTo>
                    <a:pt x="1098028" y="4919"/>
                  </a:lnTo>
                  <a:lnTo>
                    <a:pt x="108427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4986823" y="950849"/>
              <a:ext cx="2329180" cy="400685"/>
            </a:xfrm>
            <a:custGeom>
              <a:avLst/>
              <a:gdLst/>
              <a:ahLst/>
              <a:cxnLst/>
              <a:rect l="l" t="t" r="r" b="b"/>
              <a:pathLst>
                <a:path w="2329179" h="400684">
                  <a:moveTo>
                    <a:pt x="32924" y="324580"/>
                  </a:moveTo>
                  <a:lnTo>
                    <a:pt x="18627" y="329438"/>
                  </a:lnTo>
                  <a:lnTo>
                    <a:pt x="7322" y="339540"/>
                  </a:lnTo>
                  <a:lnTo>
                    <a:pt x="958" y="352726"/>
                  </a:lnTo>
                  <a:lnTo>
                    <a:pt x="0" y="367317"/>
                  </a:lnTo>
                  <a:lnTo>
                    <a:pt x="4911" y="381635"/>
                  </a:lnTo>
                  <a:lnTo>
                    <a:pt x="14993" y="392920"/>
                  </a:lnTo>
                  <a:lnTo>
                    <a:pt x="28136" y="399240"/>
                  </a:lnTo>
                  <a:lnTo>
                    <a:pt x="42683" y="400155"/>
                  </a:lnTo>
                  <a:lnTo>
                    <a:pt x="56981" y="395224"/>
                  </a:lnTo>
                  <a:lnTo>
                    <a:pt x="68286" y="385194"/>
                  </a:lnTo>
                  <a:lnTo>
                    <a:pt x="74650" y="372046"/>
                  </a:lnTo>
                  <a:lnTo>
                    <a:pt x="74929" y="367791"/>
                  </a:lnTo>
                  <a:lnTo>
                    <a:pt x="40979" y="367791"/>
                  </a:lnTo>
                  <a:lnTo>
                    <a:pt x="34629" y="356870"/>
                  </a:lnTo>
                  <a:lnTo>
                    <a:pt x="66350" y="338287"/>
                  </a:lnTo>
                  <a:lnTo>
                    <a:pt x="60614" y="331866"/>
                  </a:lnTo>
                  <a:lnTo>
                    <a:pt x="47472" y="325532"/>
                  </a:lnTo>
                  <a:lnTo>
                    <a:pt x="32924" y="324580"/>
                  </a:lnTo>
                  <a:close/>
                </a:path>
                <a:path w="2329179" h="400684">
                  <a:moveTo>
                    <a:pt x="66350" y="338287"/>
                  </a:moveTo>
                  <a:lnTo>
                    <a:pt x="34629" y="356870"/>
                  </a:lnTo>
                  <a:lnTo>
                    <a:pt x="40979" y="367791"/>
                  </a:lnTo>
                  <a:lnTo>
                    <a:pt x="72780" y="349225"/>
                  </a:lnTo>
                  <a:lnTo>
                    <a:pt x="70697" y="343153"/>
                  </a:lnTo>
                  <a:lnTo>
                    <a:pt x="66350" y="338287"/>
                  </a:lnTo>
                  <a:close/>
                </a:path>
                <a:path w="2329179" h="400684">
                  <a:moveTo>
                    <a:pt x="72780" y="349225"/>
                  </a:moveTo>
                  <a:lnTo>
                    <a:pt x="40979" y="367791"/>
                  </a:lnTo>
                  <a:lnTo>
                    <a:pt x="74929" y="367791"/>
                  </a:lnTo>
                  <a:lnTo>
                    <a:pt x="75608" y="357469"/>
                  </a:lnTo>
                  <a:lnTo>
                    <a:pt x="72780" y="349225"/>
                  </a:lnTo>
                  <a:close/>
                </a:path>
                <a:path w="2329179" h="400684">
                  <a:moveTo>
                    <a:pt x="1290786" y="0"/>
                  </a:moveTo>
                  <a:lnTo>
                    <a:pt x="1218015" y="1904"/>
                  </a:lnTo>
                  <a:lnTo>
                    <a:pt x="1145244" y="5841"/>
                  </a:lnTo>
                  <a:lnTo>
                    <a:pt x="1072600" y="11811"/>
                  </a:lnTo>
                  <a:lnTo>
                    <a:pt x="1000210" y="20065"/>
                  </a:lnTo>
                  <a:lnTo>
                    <a:pt x="928201" y="30352"/>
                  </a:lnTo>
                  <a:lnTo>
                    <a:pt x="856192" y="42799"/>
                  </a:lnTo>
                  <a:lnTo>
                    <a:pt x="784691" y="57403"/>
                  </a:lnTo>
                  <a:lnTo>
                    <a:pt x="713698" y="74040"/>
                  </a:lnTo>
                  <a:lnTo>
                    <a:pt x="642959" y="92837"/>
                  </a:lnTo>
                  <a:lnTo>
                    <a:pt x="572728" y="113791"/>
                  </a:lnTo>
                  <a:lnTo>
                    <a:pt x="503132" y="136905"/>
                  </a:lnTo>
                  <a:lnTo>
                    <a:pt x="434044" y="162051"/>
                  </a:lnTo>
                  <a:lnTo>
                    <a:pt x="365591" y="189229"/>
                  </a:lnTo>
                  <a:lnTo>
                    <a:pt x="297773" y="218693"/>
                  </a:lnTo>
                  <a:lnTo>
                    <a:pt x="230717" y="250062"/>
                  </a:lnTo>
                  <a:lnTo>
                    <a:pt x="164550" y="283590"/>
                  </a:lnTo>
                  <a:lnTo>
                    <a:pt x="99018" y="319150"/>
                  </a:lnTo>
                  <a:lnTo>
                    <a:pt x="66350" y="338287"/>
                  </a:lnTo>
                  <a:lnTo>
                    <a:pt x="70697" y="343153"/>
                  </a:lnTo>
                  <a:lnTo>
                    <a:pt x="72780" y="349225"/>
                  </a:lnTo>
                  <a:lnTo>
                    <a:pt x="105368" y="330200"/>
                  </a:lnTo>
                  <a:lnTo>
                    <a:pt x="170286" y="294893"/>
                  </a:lnTo>
                  <a:lnTo>
                    <a:pt x="236432" y="261492"/>
                  </a:lnTo>
                  <a:lnTo>
                    <a:pt x="236178" y="261492"/>
                  </a:lnTo>
                  <a:lnTo>
                    <a:pt x="303107" y="230250"/>
                  </a:lnTo>
                  <a:lnTo>
                    <a:pt x="370544" y="200913"/>
                  </a:lnTo>
                  <a:lnTo>
                    <a:pt x="370736" y="200913"/>
                  </a:lnTo>
                  <a:lnTo>
                    <a:pt x="438616" y="173862"/>
                  </a:lnTo>
                  <a:lnTo>
                    <a:pt x="507323" y="148843"/>
                  </a:lnTo>
                  <a:lnTo>
                    <a:pt x="507578" y="148843"/>
                  </a:lnTo>
                  <a:lnTo>
                    <a:pt x="576665" y="125856"/>
                  </a:lnTo>
                  <a:lnTo>
                    <a:pt x="576836" y="125856"/>
                  </a:lnTo>
                  <a:lnTo>
                    <a:pt x="646515" y="105028"/>
                  </a:lnTo>
                  <a:lnTo>
                    <a:pt x="646864" y="105028"/>
                  </a:lnTo>
                  <a:lnTo>
                    <a:pt x="716873" y="86360"/>
                  </a:lnTo>
                  <a:lnTo>
                    <a:pt x="716619" y="86360"/>
                  </a:lnTo>
                  <a:lnTo>
                    <a:pt x="787485" y="69723"/>
                  </a:lnTo>
                  <a:lnTo>
                    <a:pt x="858732" y="55372"/>
                  </a:lnTo>
                  <a:lnTo>
                    <a:pt x="858478" y="55372"/>
                  </a:lnTo>
                  <a:lnTo>
                    <a:pt x="930233" y="42925"/>
                  </a:lnTo>
                  <a:lnTo>
                    <a:pt x="930106" y="42925"/>
                  </a:lnTo>
                  <a:lnTo>
                    <a:pt x="1001988" y="32638"/>
                  </a:lnTo>
                  <a:lnTo>
                    <a:pt x="1001734" y="32638"/>
                  </a:lnTo>
                  <a:lnTo>
                    <a:pt x="1073997" y="24384"/>
                  </a:lnTo>
                  <a:lnTo>
                    <a:pt x="1075251" y="24384"/>
                  </a:lnTo>
                  <a:lnTo>
                    <a:pt x="1146133" y="18414"/>
                  </a:lnTo>
                  <a:lnTo>
                    <a:pt x="1146006" y="18414"/>
                  </a:lnTo>
                  <a:lnTo>
                    <a:pt x="1218523" y="14604"/>
                  </a:lnTo>
                  <a:lnTo>
                    <a:pt x="1290892" y="12700"/>
                  </a:lnTo>
                  <a:lnTo>
                    <a:pt x="1564274" y="12700"/>
                  </a:lnTo>
                  <a:lnTo>
                    <a:pt x="1509353" y="7620"/>
                  </a:lnTo>
                  <a:lnTo>
                    <a:pt x="1436455" y="2921"/>
                  </a:lnTo>
                  <a:lnTo>
                    <a:pt x="1363557" y="508"/>
                  </a:lnTo>
                  <a:lnTo>
                    <a:pt x="1290786" y="0"/>
                  </a:lnTo>
                  <a:close/>
                </a:path>
                <a:path w="2329179" h="400684">
                  <a:moveTo>
                    <a:pt x="105474" y="330200"/>
                  </a:moveTo>
                  <a:lnTo>
                    <a:pt x="105241" y="330326"/>
                  </a:lnTo>
                  <a:lnTo>
                    <a:pt x="105474" y="330200"/>
                  </a:lnTo>
                  <a:close/>
                </a:path>
                <a:path w="2329179" h="400684">
                  <a:moveTo>
                    <a:pt x="2254490" y="199331"/>
                  </a:moveTo>
                  <a:lnTo>
                    <a:pt x="2276433" y="242697"/>
                  </a:lnTo>
                  <a:lnTo>
                    <a:pt x="2291266" y="245570"/>
                  </a:lnTo>
                  <a:lnTo>
                    <a:pt x="2305563" y="242633"/>
                  </a:lnTo>
                  <a:lnTo>
                    <a:pt x="2317742" y="234553"/>
                  </a:lnTo>
                  <a:lnTo>
                    <a:pt x="2326217" y="221996"/>
                  </a:lnTo>
                  <a:lnTo>
                    <a:pt x="2327890" y="213360"/>
                  </a:lnTo>
                  <a:lnTo>
                    <a:pt x="2288498" y="213360"/>
                  </a:lnTo>
                  <a:lnTo>
                    <a:pt x="2254490" y="199331"/>
                  </a:lnTo>
                  <a:close/>
                </a:path>
                <a:path w="2329179" h="400684">
                  <a:moveTo>
                    <a:pt x="2259308" y="187580"/>
                  </a:moveTo>
                  <a:lnTo>
                    <a:pt x="2255732" y="192912"/>
                  </a:lnTo>
                  <a:lnTo>
                    <a:pt x="2254490" y="199331"/>
                  </a:lnTo>
                  <a:lnTo>
                    <a:pt x="2288498" y="213360"/>
                  </a:lnTo>
                  <a:lnTo>
                    <a:pt x="2293324" y="201675"/>
                  </a:lnTo>
                  <a:lnTo>
                    <a:pt x="2259308" y="187580"/>
                  </a:lnTo>
                  <a:close/>
                </a:path>
                <a:path w="2329179" h="400684">
                  <a:moveTo>
                    <a:pt x="2290665" y="169338"/>
                  </a:moveTo>
                  <a:lnTo>
                    <a:pt x="2276338" y="172275"/>
                  </a:lnTo>
                  <a:lnTo>
                    <a:pt x="2264154" y="180355"/>
                  </a:lnTo>
                  <a:lnTo>
                    <a:pt x="2259308" y="187580"/>
                  </a:lnTo>
                  <a:lnTo>
                    <a:pt x="2293324" y="201675"/>
                  </a:lnTo>
                  <a:lnTo>
                    <a:pt x="2288498" y="213360"/>
                  </a:lnTo>
                  <a:lnTo>
                    <a:pt x="2327890" y="213360"/>
                  </a:lnTo>
                  <a:lnTo>
                    <a:pt x="2329090" y="207162"/>
                  </a:lnTo>
                  <a:lnTo>
                    <a:pt x="2326153" y="192865"/>
                  </a:lnTo>
                  <a:lnTo>
                    <a:pt x="2318073" y="180687"/>
                  </a:lnTo>
                  <a:lnTo>
                    <a:pt x="2305516" y="172212"/>
                  </a:lnTo>
                  <a:lnTo>
                    <a:pt x="2290665" y="169338"/>
                  </a:lnTo>
                  <a:close/>
                </a:path>
                <a:path w="2329179" h="400684">
                  <a:moveTo>
                    <a:pt x="370736" y="200913"/>
                  </a:moveTo>
                  <a:lnTo>
                    <a:pt x="370544" y="200913"/>
                  </a:lnTo>
                  <a:lnTo>
                    <a:pt x="370736" y="200913"/>
                  </a:lnTo>
                  <a:close/>
                </a:path>
                <a:path w="2329179" h="400684">
                  <a:moveTo>
                    <a:pt x="2186149" y="158623"/>
                  </a:moveTo>
                  <a:lnTo>
                    <a:pt x="2150322" y="158623"/>
                  </a:lnTo>
                  <a:lnTo>
                    <a:pt x="2219791" y="184912"/>
                  </a:lnTo>
                  <a:lnTo>
                    <a:pt x="2219537" y="184912"/>
                  </a:lnTo>
                  <a:lnTo>
                    <a:pt x="2254490" y="199331"/>
                  </a:lnTo>
                  <a:lnTo>
                    <a:pt x="2255732" y="192912"/>
                  </a:lnTo>
                  <a:lnTo>
                    <a:pt x="2259308" y="187580"/>
                  </a:lnTo>
                  <a:lnTo>
                    <a:pt x="2224363" y="173100"/>
                  </a:lnTo>
                  <a:lnTo>
                    <a:pt x="2186149" y="158623"/>
                  </a:lnTo>
                  <a:close/>
                </a:path>
                <a:path w="2329179" h="400684">
                  <a:moveTo>
                    <a:pt x="1986677" y="93090"/>
                  </a:moveTo>
                  <a:lnTo>
                    <a:pt x="1939248" y="93090"/>
                  </a:lnTo>
                  <a:lnTo>
                    <a:pt x="2010241" y="112775"/>
                  </a:lnTo>
                  <a:lnTo>
                    <a:pt x="2080599" y="134620"/>
                  </a:lnTo>
                  <a:lnTo>
                    <a:pt x="2080345" y="134620"/>
                  </a:lnTo>
                  <a:lnTo>
                    <a:pt x="2150449" y="158750"/>
                  </a:lnTo>
                  <a:lnTo>
                    <a:pt x="2186149" y="158623"/>
                  </a:lnTo>
                  <a:lnTo>
                    <a:pt x="2154640" y="146685"/>
                  </a:lnTo>
                  <a:lnTo>
                    <a:pt x="2084409" y="122554"/>
                  </a:lnTo>
                  <a:lnTo>
                    <a:pt x="2013797" y="100584"/>
                  </a:lnTo>
                  <a:lnTo>
                    <a:pt x="1986677" y="93090"/>
                  </a:lnTo>
                  <a:close/>
                </a:path>
                <a:path w="2329179" h="400684">
                  <a:moveTo>
                    <a:pt x="507578" y="148843"/>
                  </a:moveTo>
                  <a:lnTo>
                    <a:pt x="507323" y="148843"/>
                  </a:lnTo>
                  <a:lnTo>
                    <a:pt x="507196" y="148971"/>
                  </a:lnTo>
                  <a:lnTo>
                    <a:pt x="507578" y="148843"/>
                  </a:lnTo>
                  <a:close/>
                </a:path>
                <a:path w="2329179" h="400684">
                  <a:moveTo>
                    <a:pt x="576836" y="125856"/>
                  </a:moveTo>
                  <a:lnTo>
                    <a:pt x="576665" y="125856"/>
                  </a:lnTo>
                  <a:lnTo>
                    <a:pt x="576411" y="125984"/>
                  </a:lnTo>
                  <a:lnTo>
                    <a:pt x="576836" y="125856"/>
                  </a:lnTo>
                  <a:close/>
                </a:path>
                <a:path w="2329179" h="400684">
                  <a:moveTo>
                    <a:pt x="646864" y="105028"/>
                  </a:moveTo>
                  <a:lnTo>
                    <a:pt x="646515" y="105028"/>
                  </a:lnTo>
                  <a:lnTo>
                    <a:pt x="646864" y="105028"/>
                  </a:lnTo>
                  <a:close/>
                </a:path>
                <a:path w="2329179" h="400684">
                  <a:moveTo>
                    <a:pt x="1564274" y="12700"/>
                  </a:moveTo>
                  <a:lnTo>
                    <a:pt x="1290892" y="12700"/>
                  </a:lnTo>
                  <a:lnTo>
                    <a:pt x="1363430" y="13080"/>
                  </a:lnTo>
                  <a:lnTo>
                    <a:pt x="1435947" y="15621"/>
                  </a:lnTo>
                  <a:lnTo>
                    <a:pt x="1508464" y="20320"/>
                  </a:lnTo>
                  <a:lnTo>
                    <a:pt x="1508210" y="20320"/>
                  </a:lnTo>
                  <a:lnTo>
                    <a:pt x="1580854" y="27050"/>
                  </a:lnTo>
                  <a:lnTo>
                    <a:pt x="1580600" y="27050"/>
                  </a:lnTo>
                  <a:lnTo>
                    <a:pt x="1652990" y="35940"/>
                  </a:lnTo>
                  <a:lnTo>
                    <a:pt x="1652863" y="35940"/>
                  </a:lnTo>
                  <a:lnTo>
                    <a:pt x="1724999" y="46989"/>
                  </a:lnTo>
                  <a:lnTo>
                    <a:pt x="1796754" y="60198"/>
                  </a:lnTo>
                  <a:lnTo>
                    <a:pt x="1868255" y="75564"/>
                  </a:lnTo>
                  <a:lnTo>
                    <a:pt x="1939502" y="93217"/>
                  </a:lnTo>
                  <a:lnTo>
                    <a:pt x="1939248" y="93090"/>
                  </a:lnTo>
                  <a:lnTo>
                    <a:pt x="1986677" y="93090"/>
                  </a:lnTo>
                  <a:lnTo>
                    <a:pt x="1942550" y="80899"/>
                  </a:lnTo>
                  <a:lnTo>
                    <a:pt x="1871049" y="63246"/>
                  </a:lnTo>
                  <a:lnTo>
                    <a:pt x="1799167" y="47751"/>
                  </a:lnTo>
                  <a:lnTo>
                    <a:pt x="1727031" y="34416"/>
                  </a:lnTo>
                  <a:lnTo>
                    <a:pt x="1654641" y="23367"/>
                  </a:lnTo>
                  <a:lnTo>
                    <a:pt x="1582124" y="14350"/>
                  </a:lnTo>
                  <a:lnTo>
                    <a:pt x="1564274" y="12700"/>
                  </a:lnTo>
                  <a:close/>
                </a:path>
                <a:path w="2329179" h="400684">
                  <a:moveTo>
                    <a:pt x="1075251" y="24384"/>
                  </a:moveTo>
                  <a:lnTo>
                    <a:pt x="1073997" y="24384"/>
                  </a:lnTo>
                  <a:lnTo>
                    <a:pt x="1073743" y="24511"/>
                  </a:lnTo>
                  <a:lnTo>
                    <a:pt x="1075251" y="24384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812689" y="1098125"/>
            <a:ext cx="2952011" cy="95449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699" marR="514315">
              <a:lnSpc>
                <a:spcPct val="100600"/>
              </a:lnSpc>
              <a:spcBef>
                <a:spcPts val="85"/>
              </a:spcBef>
            </a:pPr>
            <a:r>
              <a:rPr sz="1600" b="1" dirty="0">
                <a:solidFill>
                  <a:srgbClr val="F79546"/>
                </a:solidFill>
                <a:latin typeface="Calibri"/>
                <a:cs typeface="Calibri"/>
              </a:rPr>
              <a:t>06 –</a:t>
            </a:r>
            <a:r>
              <a:rPr sz="1600" b="1" spc="5" dirty="0">
                <a:solidFill>
                  <a:srgbClr val="F79546"/>
                </a:solidFill>
                <a:latin typeface="Calibri"/>
                <a:cs typeface="Calibri"/>
              </a:rPr>
              <a:t> </a:t>
            </a:r>
            <a:r>
              <a:rPr sz="1600" b="1" spc="-21" dirty="0">
                <a:solidFill>
                  <a:srgbClr val="F79546"/>
                </a:solidFill>
                <a:latin typeface="Calibri"/>
                <a:cs typeface="Calibri"/>
              </a:rPr>
              <a:t>Transition</a:t>
            </a:r>
            <a:r>
              <a:rPr sz="1600" b="1" spc="-15" dirty="0">
                <a:solidFill>
                  <a:srgbClr val="F79546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79546"/>
                </a:solidFill>
                <a:latin typeface="Calibri"/>
                <a:cs typeface="Calibri"/>
              </a:rPr>
              <a:t>écologique</a:t>
            </a:r>
            <a:r>
              <a:rPr sz="1600" b="1" spc="-5" dirty="0">
                <a:solidFill>
                  <a:srgbClr val="F79546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F79546"/>
                </a:solidFill>
                <a:latin typeface="Calibri"/>
                <a:cs typeface="Calibri"/>
              </a:rPr>
              <a:t>et </a:t>
            </a:r>
            <a:r>
              <a:rPr sz="1600" b="1" spc="-10" dirty="0">
                <a:solidFill>
                  <a:srgbClr val="F79546"/>
                </a:solidFill>
                <a:latin typeface="Calibri"/>
                <a:cs typeface="Calibri"/>
              </a:rPr>
              <a:t>résilience</a:t>
            </a:r>
            <a:r>
              <a:rPr sz="1600" b="1" spc="-25" dirty="0">
                <a:solidFill>
                  <a:srgbClr val="F79546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79546"/>
                </a:solidFill>
                <a:latin typeface="Calibri"/>
                <a:cs typeface="Calibri"/>
              </a:rPr>
              <a:t>climatique</a:t>
            </a:r>
            <a:endParaRPr sz="1600" dirty="0">
              <a:latin typeface="Calibri"/>
              <a:cs typeface="Calibri"/>
            </a:endParaRPr>
          </a:p>
          <a:p>
            <a:pPr marL="12699">
              <a:spcBef>
                <a:spcPts val="635"/>
              </a:spcBef>
            </a:pPr>
            <a:r>
              <a:rPr sz="1200" dirty="0">
                <a:latin typeface="Calibri"/>
                <a:cs typeface="Calibri"/>
              </a:rPr>
              <a:t>Recueillir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 </a:t>
            </a:r>
            <a:r>
              <a:rPr sz="1200" spc="-10" dirty="0">
                <a:latin typeface="Calibri"/>
                <a:cs typeface="Calibri"/>
              </a:rPr>
              <a:t>traiter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données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: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qualité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21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l’air,</a:t>
            </a:r>
            <a:endParaRPr sz="1200" dirty="0">
              <a:latin typeface="Calibri"/>
              <a:cs typeface="Calibri"/>
            </a:endParaRPr>
          </a:p>
          <a:p>
            <a:pPr marL="12699"/>
            <a:r>
              <a:rPr sz="1200" spc="-10" dirty="0">
                <a:latin typeface="Calibri"/>
                <a:cs typeface="Calibri"/>
              </a:rPr>
              <a:t>écosystème,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faune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flore.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812687" y="2185535"/>
            <a:ext cx="280025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Prévention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contre </a:t>
            </a:r>
            <a:r>
              <a:rPr sz="1200" dirty="0">
                <a:latin typeface="Calibri"/>
                <a:cs typeface="Calibri"/>
              </a:rPr>
              <a:t>les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risques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naturels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(crues,</a:t>
            </a:r>
            <a:endParaRPr sz="1200" dirty="0">
              <a:latin typeface="Calibri"/>
              <a:cs typeface="Calibri"/>
            </a:endParaRPr>
          </a:p>
          <a:p>
            <a:pPr marL="12699">
              <a:spcBef>
                <a:spcPts val="5"/>
              </a:spcBef>
            </a:pPr>
            <a:r>
              <a:rPr sz="1200" spc="-10" dirty="0">
                <a:latin typeface="Calibri"/>
                <a:cs typeface="Calibri"/>
              </a:rPr>
              <a:t>incendies...)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49342" y="822290"/>
            <a:ext cx="14121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9">
              <a:spcBef>
                <a:spcPts val="96"/>
              </a:spcBef>
            </a:pPr>
            <a:r>
              <a:rPr sz="1600" b="1" dirty="0">
                <a:solidFill>
                  <a:srgbClr val="4F81BC"/>
                </a:solidFill>
                <a:latin typeface="Calibri"/>
                <a:cs typeface="Calibri"/>
              </a:rPr>
              <a:t>01</a:t>
            </a:r>
            <a:r>
              <a:rPr sz="1600" b="1" spc="-21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F81BC"/>
                </a:solidFill>
                <a:latin typeface="Calibri"/>
                <a:cs typeface="Calibri"/>
              </a:rPr>
              <a:t>–</a:t>
            </a:r>
            <a:r>
              <a:rPr sz="1600" b="1" spc="-1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4F81BC"/>
                </a:solidFill>
                <a:latin typeface="Calibri"/>
                <a:cs typeface="Calibri"/>
              </a:rPr>
              <a:t>Tourisme</a:t>
            </a:r>
            <a:r>
              <a:rPr sz="1600" b="1" spc="-1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4F81BC"/>
                </a:solidFill>
                <a:latin typeface="Calibri"/>
                <a:cs typeface="Calibri"/>
              </a:rPr>
              <a:t>et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49342" y="960254"/>
            <a:ext cx="2200833" cy="813039"/>
          </a:xfrm>
          <a:prstGeom prst="rect">
            <a:avLst/>
          </a:prstGeom>
        </p:spPr>
        <p:txBody>
          <a:bodyPr vert="horz" wrap="square" lIns="0" tIns="119376" rIns="0" bIns="0" rtlCol="0">
            <a:spAutoFit/>
          </a:bodyPr>
          <a:lstStyle/>
          <a:p>
            <a:pPr marL="12699">
              <a:spcBef>
                <a:spcPts val="940"/>
              </a:spcBef>
            </a:pPr>
            <a:r>
              <a:rPr sz="1600" b="1" spc="-21" dirty="0">
                <a:solidFill>
                  <a:srgbClr val="4F81BC"/>
                </a:solidFill>
                <a:latin typeface="Calibri"/>
                <a:cs typeface="Calibri"/>
              </a:rPr>
              <a:t>attractivité</a:t>
            </a:r>
            <a:r>
              <a:rPr sz="1600" b="1" spc="-1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F81BC"/>
                </a:solidFill>
                <a:latin typeface="Calibri"/>
                <a:cs typeface="Calibri"/>
              </a:rPr>
              <a:t>du</a:t>
            </a:r>
            <a:r>
              <a:rPr sz="1600" b="1" spc="3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F81BC"/>
                </a:solidFill>
                <a:latin typeface="Calibri"/>
                <a:cs typeface="Calibri"/>
              </a:rPr>
              <a:t>territoire</a:t>
            </a:r>
            <a:endParaRPr sz="1600" dirty="0">
              <a:latin typeface="Calibri"/>
              <a:cs typeface="Calibri"/>
            </a:endParaRPr>
          </a:p>
          <a:p>
            <a:pPr marL="12699" marR="5079">
              <a:spcBef>
                <a:spcPts val="635"/>
              </a:spcBef>
            </a:pPr>
            <a:r>
              <a:rPr sz="1200" dirty="0">
                <a:latin typeface="Calibri"/>
                <a:cs typeface="Calibri"/>
              </a:rPr>
              <a:t>Proposer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une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couverture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WiFi </a:t>
            </a:r>
            <a:r>
              <a:rPr sz="1200" spc="-21" dirty="0">
                <a:latin typeface="Calibri"/>
                <a:cs typeface="Calibri"/>
              </a:rPr>
              <a:t>dans </a:t>
            </a:r>
            <a:r>
              <a:rPr sz="1200" dirty="0">
                <a:latin typeface="Calibri"/>
                <a:cs typeface="Calibri"/>
              </a:rPr>
              <a:t>les</a:t>
            </a:r>
            <a:r>
              <a:rPr sz="1200" spc="-21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zones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touristiques.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49342" y="1909752"/>
            <a:ext cx="225099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Promouvoir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spc="-21" dirty="0">
                <a:latin typeface="Calibri"/>
                <a:cs typeface="Calibri"/>
              </a:rPr>
              <a:t>l’offre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culturelle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par</a:t>
            </a:r>
            <a:r>
              <a:rPr sz="1200" spc="-25" dirty="0">
                <a:latin typeface="Calibri"/>
                <a:cs typeface="Calibri"/>
              </a:rPr>
              <a:t> des</a:t>
            </a:r>
            <a:endParaRPr sz="1200" dirty="0">
              <a:latin typeface="Calibri"/>
              <a:cs typeface="Calibri"/>
            </a:endParaRPr>
          </a:p>
          <a:p>
            <a:pPr marL="12699"/>
            <a:r>
              <a:rPr sz="1200" spc="-10" dirty="0">
                <a:latin typeface="Calibri"/>
                <a:cs typeface="Calibri"/>
              </a:rPr>
              <a:t>applications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</a:t>
            </a:r>
            <a:r>
              <a:rPr sz="1200" spc="21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téléphonie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mobile.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8532918" y="5006878"/>
            <a:ext cx="2683417" cy="943845"/>
          </a:xfrm>
          <a:prstGeom prst="rect">
            <a:avLst/>
          </a:prstGeom>
        </p:spPr>
        <p:txBody>
          <a:bodyPr vert="horz" wrap="square" lIns="0" tIns="66037" rIns="0" bIns="0" rtlCol="0">
            <a:spAutoFit/>
          </a:bodyPr>
          <a:lstStyle/>
          <a:p>
            <a:pPr marL="12699">
              <a:spcBef>
                <a:spcPts val="520"/>
              </a:spcBef>
            </a:pPr>
            <a:r>
              <a:rPr sz="1600" b="1" dirty="0">
                <a:solidFill>
                  <a:srgbClr val="5F497A"/>
                </a:solidFill>
                <a:latin typeface="Calibri"/>
                <a:cs typeface="Calibri"/>
              </a:rPr>
              <a:t>04</a:t>
            </a:r>
            <a:r>
              <a:rPr sz="1600" b="1" spc="-10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5F497A"/>
                </a:solidFill>
                <a:latin typeface="Calibri"/>
                <a:cs typeface="Calibri"/>
              </a:rPr>
              <a:t>-</a:t>
            </a:r>
            <a:r>
              <a:rPr sz="1600" b="1" spc="-15" dirty="0">
                <a:solidFill>
                  <a:srgbClr val="5F497A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5F497A"/>
                </a:solidFill>
                <a:latin typeface="Calibri"/>
                <a:cs typeface="Calibri"/>
              </a:rPr>
              <a:t>Sobriété</a:t>
            </a:r>
            <a:endParaRPr sz="1600" dirty="0">
              <a:latin typeface="Calibri"/>
              <a:cs typeface="Calibri"/>
            </a:endParaRPr>
          </a:p>
          <a:p>
            <a:pPr marL="12699" marR="5079">
              <a:spcBef>
                <a:spcPts val="320"/>
              </a:spcBef>
            </a:pPr>
            <a:r>
              <a:rPr sz="1200" dirty="0">
                <a:latin typeface="Calibri"/>
                <a:cs typeface="Calibri"/>
              </a:rPr>
              <a:t>Suivre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</a:t>
            </a:r>
            <a:r>
              <a:rPr sz="1200" spc="246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consommation</a:t>
            </a:r>
            <a:r>
              <a:rPr sz="1200" spc="229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énérgétique</a:t>
            </a:r>
            <a:r>
              <a:rPr sz="1200" spc="22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des </a:t>
            </a:r>
            <a:r>
              <a:rPr sz="1200" dirty="0">
                <a:latin typeface="Calibri"/>
                <a:cs typeface="Calibri"/>
              </a:rPr>
              <a:t>bâtiments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10" dirty="0">
                <a:latin typeface="Calibri"/>
                <a:cs typeface="Calibri"/>
              </a:rPr>
              <a:t> infrastructures</a:t>
            </a:r>
            <a:r>
              <a:rPr sz="1200" spc="-21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publiques.</a:t>
            </a:r>
            <a:endParaRPr lang="fr-FR" sz="1200" spc="-10" dirty="0">
              <a:latin typeface="Calibri"/>
              <a:cs typeface="Calibri"/>
            </a:endParaRPr>
          </a:p>
          <a:p>
            <a:pPr marL="12699" marR="5079">
              <a:spcBef>
                <a:spcPts val="320"/>
              </a:spcBef>
            </a:pPr>
            <a:r>
              <a:rPr lang="fr-FR" sz="1200" spc="-10" dirty="0">
                <a:latin typeface="Calibri"/>
                <a:cs typeface="Calibri"/>
              </a:rPr>
              <a:t>Suivi de la consommation en eau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769024" y="3988710"/>
            <a:ext cx="2221787" cy="998346"/>
          </a:xfrm>
          <a:prstGeom prst="rect">
            <a:avLst/>
          </a:prstGeom>
        </p:spPr>
        <p:txBody>
          <a:bodyPr vert="horz" wrap="square" lIns="0" tIns="120011" rIns="0" bIns="0" rtlCol="0">
            <a:spAutoFit/>
          </a:bodyPr>
          <a:lstStyle/>
          <a:p>
            <a:pPr marL="12699">
              <a:spcBef>
                <a:spcPts val="945"/>
              </a:spcBef>
            </a:pPr>
            <a:r>
              <a:rPr sz="1600" b="1" dirty="0">
                <a:solidFill>
                  <a:srgbClr val="9BBA58"/>
                </a:solidFill>
                <a:latin typeface="Calibri"/>
                <a:cs typeface="Calibri"/>
              </a:rPr>
              <a:t>03</a:t>
            </a:r>
            <a:r>
              <a:rPr sz="1600" b="1" spc="-21" dirty="0">
                <a:solidFill>
                  <a:srgbClr val="9BBA58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9BBA58"/>
                </a:solidFill>
                <a:latin typeface="Calibri"/>
                <a:cs typeface="Calibri"/>
              </a:rPr>
              <a:t>-</a:t>
            </a:r>
            <a:r>
              <a:rPr sz="1600" b="1" spc="-15" dirty="0">
                <a:solidFill>
                  <a:srgbClr val="9BBA58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9BBA58"/>
                </a:solidFill>
                <a:latin typeface="Calibri"/>
                <a:cs typeface="Calibri"/>
              </a:rPr>
              <a:t>Mobilités</a:t>
            </a:r>
            <a:endParaRPr sz="1600" dirty="0">
              <a:latin typeface="Calibri"/>
              <a:cs typeface="Calibri"/>
            </a:endParaRPr>
          </a:p>
          <a:p>
            <a:pPr marL="12699" marR="5079">
              <a:spcBef>
                <a:spcPts val="635"/>
              </a:spcBef>
            </a:pPr>
            <a:r>
              <a:rPr sz="1200" dirty="0">
                <a:latin typeface="Calibri"/>
                <a:cs typeface="Calibri"/>
              </a:rPr>
              <a:t>Apporter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l’information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21" dirty="0">
                <a:latin typeface="Calibri"/>
                <a:cs typeface="Calibri"/>
              </a:rPr>
              <a:t>temps </a:t>
            </a:r>
            <a:r>
              <a:rPr sz="1200" dirty="0">
                <a:latin typeface="Calibri"/>
                <a:cs typeface="Calibri"/>
              </a:rPr>
              <a:t>réèl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aux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usagers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faciliter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les </a:t>
            </a:r>
            <a:r>
              <a:rPr sz="1200" spc="-10" dirty="0">
                <a:latin typeface="Calibri"/>
                <a:cs typeface="Calibri"/>
              </a:rPr>
              <a:t>déplacements.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769024" y="5121823"/>
            <a:ext cx="240021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9" marR="5079"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Informer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sur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espaces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de </a:t>
            </a:r>
            <a:r>
              <a:rPr sz="1200" spc="-10" dirty="0">
                <a:latin typeface="Calibri"/>
                <a:cs typeface="Calibri"/>
              </a:rPr>
              <a:t>stationnement</a:t>
            </a:r>
            <a:r>
              <a:rPr sz="1200" spc="-21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les</a:t>
            </a:r>
            <a:r>
              <a:rPr sz="1200" spc="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aires </a:t>
            </a:r>
            <a:r>
              <a:rPr sz="1200" dirty="0">
                <a:latin typeface="Calibri"/>
                <a:cs typeface="Calibri"/>
              </a:rPr>
              <a:t>multimodales</a:t>
            </a:r>
            <a:r>
              <a:rPr sz="1200" spc="-10" dirty="0">
                <a:latin typeface="Calibri"/>
                <a:cs typeface="Calibri"/>
              </a:rPr>
              <a:t> (disponibilité,</a:t>
            </a:r>
            <a:r>
              <a:rPr sz="1200" dirty="0">
                <a:latin typeface="Calibri"/>
                <a:cs typeface="Calibri"/>
              </a:rPr>
              <a:t> bornes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de </a:t>
            </a:r>
            <a:r>
              <a:rPr sz="1200" spc="-10" dirty="0">
                <a:latin typeface="Calibri"/>
                <a:cs typeface="Calibri"/>
              </a:rPr>
              <a:t>recharge,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services...).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988197" y="3499863"/>
            <a:ext cx="2780568" cy="95449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699" marR="184772">
              <a:lnSpc>
                <a:spcPct val="100600"/>
              </a:lnSpc>
              <a:spcBef>
                <a:spcPts val="85"/>
              </a:spcBef>
            </a:pPr>
            <a:r>
              <a:rPr sz="1600" b="1" dirty="0">
                <a:solidFill>
                  <a:srgbClr val="4AACC5"/>
                </a:solidFill>
                <a:latin typeface="Calibri"/>
                <a:cs typeface="Calibri"/>
              </a:rPr>
              <a:t>05</a:t>
            </a:r>
            <a:r>
              <a:rPr sz="1600" b="1" spc="-10" dirty="0">
                <a:solidFill>
                  <a:srgbClr val="4AACC5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AACC5"/>
                </a:solidFill>
                <a:latin typeface="Calibri"/>
                <a:cs typeface="Calibri"/>
              </a:rPr>
              <a:t>–</a:t>
            </a:r>
            <a:r>
              <a:rPr sz="1600" b="1" spc="-5" dirty="0">
                <a:solidFill>
                  <a:srgbClr val="4AACC5"/>
                </a:solidFill>
                <a:latin typeface="Calibri"/>
                <a:cs typeface="Calibri"/>
              </a:rPr>
              <a:t> </a:t>
            </a:r>
            <a:r>
              <a:rPr sz="1600" b="1" spc="-25" dirty="0">
                <a:solidFill>
                  <a:srgbClr val="4AACC5"/>
                </a:solidFill>
                <a:latin typeface="Calibri"/>
                <a:cs typeface="Calibri"/>
              </a:rPr>
              <a:t>Traitement</a:t>
            </a:r>
            <a:r>
              <a:rPr sz="1600" b="1" spc="-30" dirty="0">
                <a:solidFill>
                  <a:srgbClr val="4AACC5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4AACC5"/>
                </a:solidFill>
                <a:latin typeface="Calibri"/>
                <a:cs typeface="Calibri"/>
              </a:rPr>
              <a:t>et</a:t>
            </a:r>
            <a:r>
              <a:rPr sz="1600" b="1" spc="-15" dirty="0">
                <a:solidFill>
                  <a:srgbClr val="4AACC5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AACC5"/>
                </a:solidFill>
                <a:latin typeface="Calibri"/>
                <a:cs typeface="Calibri"/>
              </a:rPr>
              <a:t>valorisation </a:t>
            </a:r>
            <a:r>
              <a:rPr sz="1600" b="1" dirty="0">
                <a:solidFill>
                  <a:srgbClr val="4AACC5"/>
                </a:solidFill>
                <a:latin typeface="Calibri"/>
                <a:cs typeface="Calibri"/>
              </a:rPr>
              <a:t>des</a:t>
            </a:r>
            <a:r>
              <a:rPr sz="1600" b="1" spc="-15" dirty="0">
                <a:solidFill>
                  <a:srgbClr val="4AACC5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4AACC5"/>
                </a:solidFill>
                <a:latin typeface="Calibri"/>
                <a:cs typeface="Calibri"/>
              </a:rPr>
              <a:t>déchets</a:t>
            </a:r>
            <a:endParaRPr sz="1600" dirty="0">
              <a:latin typeface="Calibri"/>
              <a:cs typeface="Calibri"/>
            </a:endParaRPr>
          </a:p>
          <a:p>
            <a:pPr marL="47621">
              <a:spcBef>
                <a:spcPts val="635"/>
              </a:spcBef>
            </a:pPr>
            <a:r>
              <a:rPr sz="1200" dirty="0">
                <a:latin typeface="Calibri"/>
                <a:cs typeface="Calibri"/>
              </a:rPr>
              <a:t>Optimiser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circuits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21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collecte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21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gérer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les</a:t>
            </a:r>
            <a:endParaRPr sz="1200" dirty="0">
              <a:latin typeface="Calibri"/>
              <a:cs typeface="Calibri"/>
            </a:endParaRPr>
          </a:p>
          <a:p>
            <a:pPr marL="47621"/>
            <a:r>
              <a:rPr sz="1200" dirty="0">
                <a:latin typeface="Calibri"/>
                <a:cs typeface="Calibri"/>
              </a:rPr>
              <a:t>points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1" dirty="0">
                <a:latin typeface="Calibri"/>
                <a:cs typeface="Calibri"/>
              </a:rPr>
              <a:t>d’apport </a:t>
            </a:r>
            <a:r>
              <a:rPr sz="1200" spc="-10" dirty="0">
                <a:latin typeface="Calibri"/>
                <a:cs typeface="Calibri"/>
              </a:rPr>
              <a:t>volontaire.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67687" y="2936491"/>
            <a:ext cx="2298620" cy="802140"/>
          </a:xfrm>
          <a:prstGeom prst="rect">
            <a:avLst/>
          </a:prstGeom>
        </p:spPr>
        <p:txBody>
          <a:bodyPr vert="horz" wrap="square" lIns="0" tIns="108582" rIns="0" bIns="0" rtlCol="0">
            <a:spAutoFit/>
          </a:bodyPr>
          <a:lstStyle/>
          <a:p>
            <a:pPr marL="12699">
              <a:spcBef>
                <a:spcPts val="855"/>
              </a:spcBef>
            </a:pPr>
            <a:r>
              <a:rPr sz="1600" b="1" dirty="0">
                <a:solidFill>
                  <a:srgbClr val="C0504D"/>
                </a:solidFill>
                <a:latin typeface="Calibri"/>
                <a:cs typeface="Calibri"/>
              </a:rPr>
              <a:t>02</a:t>
            </a:r>
            <a:r>
              <a:rPr sz="1600" b="1" spc="-35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C0504D"/>
                </a:solidFill>
                <a:latin typeface="Calibri"/>
                <a:cs typeface="Calibri"/>
              </a:rPr>
              <a:t>–</a:t>
            </a:r>
            <a:r>
              <a:rPr sz="1600" b="1" spc="-3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C0504D"/>
                </a:solidFill>
                <a:latin typeface="Calibri"/>
                <a:cs typeface="Calibri"/>
              </a:rPr>
              <a:t>Espaces</a:t>
            </a:r>
            <a:r>
              <a:rPr sz="1600" b="1" spc="-40" dirty="0">
                <a:solidFill>
                  <a:srgbClr val="C0504D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C0504D"/>
                </a:solidFill>
                <a:latin typeface="Calibri"/>
                <a:cs typeface="Calibri"/>
              </a:rPr>
              <a:t>publics</a:t>
            </a:r>
            <a:endParaRPr sz="1600" dirty="0">
              <a:latin typeface="Calibri"/>
              <a:cs typeface="Calibri"/>
            </a:endParaRPr>
          </a:p>
          <a:p>
            <a:pPr marL="12699">
              <a:spcBef>
                <a:spcPts val="570"/>
              </a:spcBef>
            </a:pPr>
            <a:r>
              <a:rPr sz="1200" spc="-10" dirty="0">
                <a:latin typeface="Calibri"/>
                <a:cs typeface="Calibri"/>
              </a:rPr>
              <a:t>Télégestion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télésurveillance</a:t>
            </a:r>
            <a:r>
              <a:rPr sz="1200" spc="-54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des</a:t>
            </a:r>
            <a:endParaRPr sz="1200" dirty="0">
              <a:latin typeface="Calibri"/>
              <a:cs typeface="Calibri"/>
            </a:endParaRPr>
          </a:p>
          <a:p>
            <a:pPr marL="12699"/>
            <a:r>
              <a:rPr sz="1200" dirty="0">
                <a:latin typeface="Calibri"/>
                <a:cs typeface="Calibri"/>
              </a:rPr>
              <a:t>réseaux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d’éclairage,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vidéoprotection.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593387" y="1889814"/>
            <a:ext cx="3672711" cy="3185048"/>
            <a:chOff x="4593335" y="1889760"/>
            <a:chExt cx="3672840" cy="3185160"/>
          </a:xfrm>
        </p:grpSpPr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974079" y="2880360"/>
              <a:ext cx="678179" cy="854963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00827" y="2295144"/>
              <a:ext cx="778763" cy="390143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93335" y="2802636"/>
              <a:ext cx="758951" cy="355091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199375" y="3599688"/>
              <a:ext cx="827531" cy="54559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992623" y="4061460"/>
              <a:ext cx="565403" cy="426719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11139" y="4596383"/>
              <a:ext cx="946403" cy="32003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597395" y="4439411"/>
              <a:ext cx="624840" cy="635507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18019" y="3264408"/>
              <a:ext cx="1248155" cy="21183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90003" y="2071116"/>
              <a:ext cx="728472" cy="402336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736335" y="1889760"/>
              <a:ext cx="932688" cy="320039"/>
            </a:xfrm>
            <a:prstGeom prst="rect">
              <a:avLst/>
            </a:prstGeom>
          </p:spPr>
        </p:pic>
      </p:grpSp>
      <p:sp>
        <p:nvSpPr>
          <p:cNvPr id="53" name="TextShape 1">
            <a:extLst>
              <a:ext uri="{FF2B5EF4-FFF2-40B4-BE49-F238E27FC236}">
                <a16:creationId xmlns:a16="http://schemas.microsoft.com/office/drawing/2014/main" id="{08198FA9-9397-2FB7-58F2-03D21DB0AFB0}"/>
              </a:ext>
            </a:extLst>
          </p:cNvPr>
          <p:cNvSpPr txBox="1"/>
          <p:nvPr/>
        </p:nvSpPr>
        <p:spPr>
          <a:xfrm>
            <a:off x="717026" y="-16864"/>
            <a:ext cx="10971300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 defTabSz="1105875">
              <a:defRPr/>
            </a:pPr>
            <a:r>
              <a:rPr lang="fr-FR" sz="2903" dirty="0">
                <a:solidFill>
                  <a:srgbClr val="C00000"/>
                </a:solidFill>
              </a:rPr>
              <a:t>	Les axes étudiés dans le cadre des missions </a:t>
            </a:r>
            <a:endParaRPr lang="fr-FR" sz="2903" spc="-1" dirty="0">
              <a:solidFill>
                <a:srgbClr val="C00000"/>
              </a:solidFill>
              <a:latin typeface="Arial"/>
              <a:ea typeface="DejaVu Sans"/>
              <a:cs typeface="DejaVu Sans"/>
            </a:endParaRPr>
          </a:p>
        </p:txBody>
      </p:sp>
      <p:sp>
        <p:nvSpPr>
          <p:cNvPr id="54" name="object 3">
            <a:extLst>
              <a:ext uri="{FF2B5EF4-FFF2-40B4-BE49-F238E27FC236}">
                <a16:creationId xmlns:a16="http://schemas.microsoft.com/office/drawing/2014/main" id="{5DB7BF7D-B803-BB7D-A894-10954D7A20FD}"/>
              </a:ext>
            </a:extLst>
          </p:cNvPr>
          <p:cNvSpPr/>
          <p:nvPr/>
        </p:nvSpPr>
        <p:spPr>
          <a:xfrm>
            <a:off x="152608" y="464924"/>
            <a:ext cx="1824292" cy="718160"/>
          </a:xfrm>
          <a:custGeom>
            <a:avLst/>
            <a:gdLst/>
            <a:ahLst/>
            <a:cxnLst/>
            <a:rect l="l" t="t" r="r" b="b"/>
            <a:pathLst>
              <a:path w="1824355" h="718185">
                <a:moveTo>
                  <a:pt x="1824228" y="0"/>
                </a:moveTo>
                <a:lnTo>
                  <a:pt x="675132" y="0"/>
                </a:lnTo>
                <a:lnTo>
                  <a:pt x="675132" y="1524"/>
                </a:lnTo>
                <a:lnTo>
                  <a:pt x="0" y="1524"/>
                </a:lnTo>
                <a:lnTo>
                  <a:pt x="0" y="228600"/>
                </a:lnTo>
                <a:lnTo>
                  <a:pt x="675132" y="228600"/>
                </a:lnTo>
                <a:lnTo>
                  <a:pt x="675132" y="717804"/>
                </a:lnTo>
                <a:lnTo>
                  <a:pt x="182422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cxnSp>
        <p:nvCxnSpPr>
          <p:cNvPr id="52" name="Straight Connector 97">
            <a:extLst>
              <a:ext uri="{FF2B5EF4-FFF2-40B4-BE49-F238E27FC236}">
                <a16:creationId xmlns:a16="http://schemas.microsoft.com/office/drawing/2014/main" id="{4A9BBD57-1856-783C-B645-8296EEC386ED}"/>
              </a:ext>
            </a:extLst>
          </p:cNvPr>
          <p:cNvCxnSpPr>
            <a:cxnSpLocks/>
          </p:cNvCxnSpPr>
          <p:nvPr/>
        </p:nvCxnSpPr>
        <p:spPr>
          <a:xfrm>
            <a:off x="153040" y="296631"/>
            <a:ext cx="1897377" cy="0"/>
          </a:xfrm>
          <a:prstGeom prst="line">
            <a:avLst/>
          </a:prstGeom>
          <a:ln w="3175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6E25E8-EF9E-4C7D-8C58-30D922A1A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44254" y="7891758"/>
            <a:ext cx="2790381" cy="338076"/>
          </a:xfrm>
          <a:prstGeom prst="rect">
            <a:avLst/>
          </a:prstGeom>
        </p:spPr>
        <p:txBody>
          <a:bodyPr vert="horz" lIns="110588" tIns="55294" rIns="110588" bIns="55294" rtlCol="0" anchor="ctr"/>
          <a:lstStyle>
            <a:defPPr>
              <a:defRPr lang="fr-FR"/>
            </a:defPPr>
            <a:lvl1pPr marL="0" algn="ctr" defTabSz="1105875" rtl="0" eaLnBrk="1" latinLnBrk="0" hangingPunct="1">
              <a:defRPr sz="145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293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5875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8813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175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64688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7626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70564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3501" algn="l" defTabSz="1105875" rtl="0" eaLnBrk="1" latinLnBrk="0" hangingPunct="1">
              <a:defRPr sz="217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8">
              <a:defRPr/>
            </a:pPr>
            <a:r>
              <a:rPr lang="fr-FR" dirty="0"/>
              <a:t>Tous droits réservés – Smart World Partners</a:t>
            </a:r>
            <a:endParaRPr lang="fr-F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Graphique 7" descr="Base de données avec un remplissage uni">
            <a:extLst>
              <a:ext uri="{FF2B5EF4-FFF2-40B4-BE49-F238E27FC236}">
                <a16:creationId xmlns:a16="http://schemas.microsoft.com/office/drawing/2014/main" id="{B9FF293B-297E-3B6C-F812-10137F758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78085" y="1866698"/>
            <a:ext cx="798359" cy="798359"/>
          </a:xfrm>
          <a:prstGeom prst="rect">
            <a:avLst/>
          </a:prstGeom>
        </p:spPr>
      </p:pic>
      <p:pic>
        <p:nvPicPr>
          <p:cNvPr id="9" name="Graphique 8" descr="Télécharger avec un remplissage uni">
            <a:extLst>
              <a:ext uri="{FF2B5EF4-FFF2-40B4-BE49-F238E27FC236}">
                <a16:creationId xmlns:a16="http://schemas.microsoft.com/office/drawing/2014/main" id="{4D38D8FA-94F5-60F9-C365-65C93AD77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95008" y="1866698"/>
            <a:ext cx="798359" cy="798359"/>
          </a:xfrm>
          <a:prstGeom prst="rect">
            <a:avLst/>
          </a:prstGeom>
        </p:spPr>
      </p:pic>
      <p:pic>
        <p:nvPicPr>
          <p:cNvPr id="11" name="Graphique 10" descr="Interface utilisateur ou expérience utilisateur avec un remplissage uni">
            <a:extLst>
              <a:ext uri="{FF2B5EF4-FFF2-40B4-BE49-F238E27FC236}">
                <a16:creationId xmlns:a16="http://schemas.microsoft.com/office/drawing/2014/main" id="{61C2A01C-9E8B-86B2-083E-5349FF9B1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966314" y="2133389"/>
            <a:ext cx="798359" cy="79835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13230D1-3078-BB8B-E4EC-3EAC16B942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1510" y="1183084"/>
            <a:ext cx="4108349" cy="4650109"/>
          </a:xfrm>
          <a:prstGeom prst="rect">
            <a:avLst/>
          </a:prstGeom>
        </p:spPr>
      </p:pic>
      <p:sp>
        <p:nvSpPr>
          <p:cNvPr id="16" name="Accolade fermante 15">
            <a:extLst>
              <a:ext uri="{FF2B5EF4-FFF2-40B4-BE49-F238E27FC236}">
                <a16:creationId xmlns:a16="http://schemas.microsoft.com/office/drawing/2014/main" id="{3EFF31CE-CDC5-9EF3-3A10-D95907B3E7A1}"/>
              </a:ext>
            </a:extLst>
          </p:cNvPr>
          <p:cNvSpPr/>
          <p:nvPr/>
        </p:nvSpPr>
        <p:spPr>
          <a:xfrm>
            <a:off x="6948676" y="1435050"/>
            <a:ext cx="330862" cy="1313757"/>
          </a:xfrm>
          <a:prstGeom prst="rightBrace">
            <a:avLst>
              <a:gd name="adj1" fmla="val 8333"/>
              <a:gd name="adj2" fmla="val 50649"/>
            </a:avLst>
          </a:prstGeom>
          <a:ln w="28575">
            <a:solidFill>
              <a:srgbClr val="1450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ACD0478-1934-F8C7-F2FD-DFB20A0248B2}"/>
              </a:ext>
            </a:extLst>
          </p:cNvPr>
          <p:cNvSpPr/>
          <p:nvPr/>
        </p:nvSpPr>
        <p:spPr>
          <a:xfrm>
            <a:off x="7478782" y="1866697"/>
            <a:ext cx="4367160" cy="443277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Offres de services datacenter</a:t>
            </a:r>
          </a:p>
        </p:txBody>
      </p:sp>
      <p:sp>
        <p:nvSpPr>
          <p:cNvPr id="3" name="Accolade fermante 2">
            <a:extLst>
              <a:ext uri="{FF2B5EF4-FFF2-40B4-BE49-F238E27FC236}">
                <a16:creationId xmlns:a16="http://schemas.microsoft.com/office/drawing/2014/main" id="{A75BC5C3-DF19-2D83-A707-FBC6A8FD4F28}"/>
              </a:ext>
            </a:extLst>
          </p:cNvPr>
          <p:cNvSpPr/>
          <p:nvPr/>
        </p:nvSpPr>
        <p:spPr>
          <a:xfrm>
            <a:off x="6966314" y="2828038"/>
            <a:ext cx="330488" cy="798359"/>
          </a:xfrm>
          <a:prstGeom prst="rightBrace">
            <a:avLst>
              <a:gd name="adj1" fmla="val 8333"/>
              <a:gd name="adj2" fmla="val 47574"/>
            </a:avLst>
          </a:prstGeom>
          <a:ln w="28575">
            <a:solidFill>
              <a:srgbClr val="1450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4783DF5-F484-BBBF-B653-B440B0B07F4A}"/>
              </a:ext>
            </a:extLst>
          </p:cNvPr>
          <p:cNvSpPr/>
          <p:nvPr/>
        </p:nvSpPr>
        <p:spPr>
          <a:xfrm>
            <a:off x="7515529" y="2748808"/>
            <a:ext cx="4321072" cy="956858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Déploiement d’un réseau IoT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</a:rPr>
              <a:t>Déploiement d’une solution d’hypervision territoriale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48A8314-0255-6D93-149D-EEB71B7B4B51}"/>
              </a:ext>
            </a:extLst>
          </p:cNvPr>
          <p:cNvSpPr/>
          <p:nvPr/>
        </p:nvSpPr>
        <p:spPr>
          <a:xfrm>
            <a:off x="7524870" y="3934727"/>
            <a:ext cx="4321072" cy="611671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Prestations d’accompagnement, de conseil, d’audit (RGPD, cybersécurité, PRA, mise en œuvre projet)</a:t>
            </a:r>
          </a:p>
        </p:txBody>
      </p:sp>
      <p:sp>
        <p:nvSpPr>
          <p:cNvPr id="14" name="Accolade fermante 13">
            <a:extLst>
              <a:ext uri="{FF2B5EF4-FFF2-40B4-BE49-F238E27FC236}">
                <a16:creationId xmlns:a16="http://schemas.microsoft.com/office/drawing/2014/main" id="{8C5AEE63-5933-6D68-6B7C-CFA237B90753}"/>
              </a:ext>
            </a:extLst>
          </p:cNvPr>
          <p:cNvSpPr/>
          <p:nvPr/>
        </p:nvSpPr>
        <p:spPr>
          <a:xfrm>
            <a:off x="6988158" y="3797690"/>
            <a:ext cx="319330" cy="972464"/>
          </a:xfrm>
          <a:prstGeom prst="rightBrace">
            <a:avLst>
              <a:gd name="adj1" fmla="val 8333"/>
              <a:gd name="adj2" fmla="val 50649"/>
            </a:avLst>
          </a:prstGeom>
          <a:ln w="28575">
            <a:solidFill>
              <a:srgbClr val="1450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Accolade fermante 23">
            <a:extLst>
              <a:ext uri="{FF2B5EF4-FFF2-40B4-BE49-F238E27FC236}">
                <a16:creationId xmlns:a16="http://schemas.microsoft.com/office/drawing/2014/main" id="{4E53A333-D088-8737-6AB2-8DB5887AA131}"/>
              </a:ext>
            </a:extLst>
          </p:cNvPr>
          <p:cNvSpPr/>
          <p:nvPr/>
        </p:nvSpPr>
        <p:spPr>
          <a:xfrm>
            <a:off x="6954442" y="4941448"/>
            <a:ext cx="319330" cy="899120"/>
          </a:xfrm>
          <a:prstGeom prst="rightBrace">
            <a:avLst>
              <a:gd name="adj1" fmla="val 8333"/>
              <a:gd name="adj2" fmla="val 50649"/>
            </a:avLst>
          </a:prstGeom>
          <a:ln w="28575">
            <a:solidFill>
              <a:srgbClr val="1450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B6CB6CA6-11E8-597F-2533-21A1BF70437A}"/>
              </a:ext>
            </a:extLst>
          </p:cNvPr>
          <p:cNvSpPr/>
          <p:nvPr/>
        </p:nvSpPr>
        <p:spPr>
          <a:xfrm>
            <a:off x="7524870" y="5054152"/>
            <a:ext cx="4321072" cy="611671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7" tIns="45718" rIns="91437" bIns="45718" rtlCol="0" anchor="ctr"/>
          <a:lstStyle/>
          <a:p>
            <a:pPr algn="ctr"/>
            <a:r>
              <a:rPr lang="fr-FR" sz="1400" b="1" dirty="0">
                <a:solidFill>
                  <a:schemeClr val="bg1"/>
                </a:solidFill>
              </a:rPr>
              <a:t>Mutualisation des achats</a:t>
            </a: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0C0265BC-900D-FDAD-858C-417EF3A134D5}"/>
              </a:ext>
            </a:extLst>
          </p:cNvPr>
          <p:cNvSpPr/>
          <p:nvPr/>
        </p:nvSpPr>
        <p:spPr>
          <a:xfrm>
            <a:off x="152608" y="464924"/>
            <a:ext cx="1824292" cy="718160"/>
          </a:xfrm>
          <a:custGeom>
            <a:avLst/>
            <a:gdLst/>
            <a:ahLst/>
            <a:cxnLst/>
            <a:rect l="l" t="t" r="r" b="b"/>
            <a:pathLst>
              <a:path w="1824355" h="718185">
                <a:moveTo>
                  <a:pt x="1824228" y="0"/>
                </a:moveTo>
                <a:lnTo>
                  <a:pt x="675132" y="0"/>
                </a:lnTo>
                <a:lnTo>
                  <a:pt x="675132" y="1524"/>
                </a:lnTo>
                <a:lnTo>
                  <a:pt x="0" y="1524"/>
                </a:lnTo>
                <a:lnTo>
                  <a:pt x="0" y="228600"/>
                </a:lnTo>
                <a:lnTo>
                  <a:pt x="675132" y="228600"/>
                </a:lnTo>
                <a:lnTo>
                  <a:pt x="675132" y="717804"/>
                </a:lnTo>
                <a:lnTo>
                  <a:pt x="182422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CustomShape 1">
            <a:extLst>
              <a:ext uri="{FF2B5EF4-FFF2-40B4-BE49-F238E27FC236}">
                <a16:creationId xmlns:a16="http://schemas.microsoft.com/office/drawing/2014/main" id="{B99C8FEE-CF27-4F01-33DE-2CA7A3D6DD10}"/>
              </a:ext>
            </a:extLst>
          </p:cNvPr>
          <p:cNvSpPr/>
          <p:nvPr/>
        </p:nvSpPr>
        <p:spPr>
          <a:xfrm>
            <a:off x="-11105" y="-15238"/>
            <a:ext cx="12202893" cy="11983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386" b="1" spc="-1" dirty="0">
                <a:solidFill>
                  <a:srgbClr val="C00000"/>
                </a:solidFill>
                <a:latin typeface="Calibri Light"/>
                <a:ea typeface="DejaVu Sans"/>
              </a:rPr>
              <a:t>	Besoin en matière de socle numérique</a:t>
            </a:r>
            <a:endParaRPr lang="fr-FR" sz="3386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6978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3">
            <a:extLst>
              <a:ext uri="{FF2B5EF4-FFF2-40B4-BE49-F238E27FC236}">
                <a16:creationId xmlns:a16="http://schemas.microsoft.com/office/drawing/2014/main" id="{0C0265BC-900D-FDAD-858C-417EF3A134D5}"/>
              </a:ext>
            </a:extLst>
          </p:cNvPr>
          <p:cNvSpPr/>
          <p:nvPr/>
        </p:nvSpPr>
        <p:spPr>
          <a:xfrm>
            <a:off x="152608" y="464924"/>
            <a:ext cx="1824292" cy="718160"/>
          </a:xfrm>
          <a:custGeom>
            <a:avLst/>
            <a:gdLst/>
            <a:ahLst/>
            <a:cxnLst/>
            <a:rect l="l" t="t" r="r" b="b"/>
            <a:pathLst>
              <a:path w="1824355" h="718185">
                <a:moveTo>
                  <a:pt x="1824228" y="0"/>
                </a:moveTo>
                <a:lnTo>
                  <a:pt x="675132" y="0"/>
                </a:lnTo>
                <a:lnTo>
                  <a:pt x="675132" y="1524"/>
                </a:lnTo>
                <a:lnTo>
                  <a:pt x="0" y="1524"/>
                </a:lnTo>
                <a:lnTo>
                  <a:pt x="0" y="228600"/>
                </a:lnTo>
                <a:lnTo>
                  <a:pt x="675132" y="228600"/>
                </a:lnTo>
                <a:lnTo>
                  <a:pt x="675132" y="717804"/>
                </a:lnTo>
                <a:lnTo>
                  <a:pt x="182422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CustomShape 1">
            <a:extLst>
              <a:ext uri="{FF2B5EF4-FFF2-40B4-BE49-F238E27FC236}">
                <a16:creationId xmlns:a16="http://schemas.microsoft.com/office/drawing/2014/main" id="{B99C8FEE-CF27-4F01-33DE-2CA7A3D6DD10}"/>
              </a:ext>
            </a:extLst>
          </p:cNvPr>
          <p:cNvSpPr/>
          <p:nvPr/>
        </p:nvSpPr>
        <p:spPr>
          <a:xfrm>
            <a:off x="6902" y="-18519"/>
            <a:ext cx="12202893" cy="11983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386" b="1" spc="-1" dirty="0">
                <a:solidFill>
                  <a:srgbClr val="C00000"/>
                </a:solidFill>
                <a:latin typeface="Calibri Light"/>
                <a:ea typeface="DejaVu Sans"/>
              </a:rPr>
              <a:t>	Priorités remontées par les EPCI </a:t>
            </a:r>
            <a:endParaRPr lang="fr-FR" sz="3386" spc="-1" dirty="0">
              <a:latin typeface="Arial"/>
            </a:endParaRP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192BA09A-9B46-41A7-4FCA-2411A7CF42DC}"/>
              </a:ext>
            </a:extLst>
          </p:cNvPr>
          <p:cNvSpPr txBox="1">
            <a:spLocks/>
          </p:cNvSpPr>
          <p:nvPr/>
        </p:nvSpPr>
        <p:spPr>
          <a:xfrm>
            <a:off x="-11806" y="7891758"/>
            <a:ext cx="3746441" cy="387201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1451" dirty="0">
                <a:solidFill>
                  <a:prstClr val="black">
                    <a:tint val="75000"/>
                  </a:prstClr>
                </a:solidFill>
                <a:latin typeface="Calibri"/>
              </a:rPr>
              <a:t>Tous droits réservés – Smart World Partners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AABB00-6DDB-B9A1-AEE0-C95A57744F5E}"/>
              </a:ext>
            </a:extLst>
          </p:cNvPr>
          <p:cNvSpPr/>
          <p:nvPr/>
        </p:nvSpPr>
        <p:spPr>
          <a:xfrm>
            <a:off x="875704" y="3356922"/>
            <a:ext cx="10845939" cy="406843"/>
          </a:xfrm>
          <a:prstGeom prst="rect">
            <a:avLst/>
          </a:prstGeom>
          <a:gradFill flip="none" rotWithShape="0">
            <a:gsLst>
              <a:gs pos="0">
                <a:srgbClr val="C00000"/>
              </a:gs>
              <a:gs pos="38000">
                <a:schemeClr val="accent2"/>
              </a:gs>
              <a:gs pos="70000">
                <a:schemeClr val="accent4"/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77" dirty="0"/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0CF118E0-6C83-5BC3-0590-E93D45C71095}"/>
              </a:ext>
            </a:extLst>
          </p:cNvPr>
          <p:cNvSpPr/>
          <p:nvPr/>
        </p:nvSpPr>
        <p:spPr>
          <a:xfrm>
            <a:off x="10804055" y="2595615"/>
            <a:ext cx="550480" cy="635236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77" dirty="0"/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BF645C6A-53D3-6532-FD18-8769EA1F0A05}"/>
              </a:ext>
            </a:extLst>
          </p:cNvPr>
          <p:cNvSpPr/>
          <p:nvPr/>
        </p:nvSpPr>
        <p:spPr>
          <a:xfrm rot="10800000">
            <a:off x="9970257" y="3884729"/>
            <a:ext cx="550480" cy="635236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77" dirty="0"/>
          </a:p>
        </p:txBody>
      </p:sp>
      <p:sp>
        <p:nvSpPr>
          <p:cNvPr id="18" name="Phylactère : pensées 17">
            <a:extLst>
              <a:ext uri="{FF2B5EF4-FFF2-40B4-BE49-F238E27FC236}">
                <a16:creationId xmlns:a16="http://schemas.microsoft.com/office/drawing/2014/main" id="{18CCC667-BF3E-FD5F-0D8C-CA23792E20F5}"/>
              </a:ext>
            </a:extLst>
          </p:cNvPr>
          <p:cNvSpPr/>
          <p:nvPr/>
        </p:nvSpPr>
        <p:spPr>
          <a:xfrm>
            <a:off x="9658858" y="844542"/>
            <a:ext cx="2488233" cy="1489195"/>
          </a:xfrm>
          <a:prstGeom prst="cloud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93" b="1" dirty="0">
                <a:solidFill>
                  <a:srgbClr val="14506C"/>
                </a:solidFill>
              </a:rPr>
              <a:t>Eau et assainissement</a:t>
            </a:r>
          </a:p>
        </p:txBody>
      </p:sp>
      <p:sp>
        <p:nvSpPr>
          <p:cNvPr id="20" name="Flèche : bas 19">
            <a:extLst>
              <a:ext uri="{FF2B5EF4-FFF2-40B4-BE49-F238E27FC236}">
                <a16:creationId xmlns:a16="http://schemas.microsoft.com/office/drawing/2014/main" id="{B8C87790-C8E8-C429-DD65-69753E94AA3F}"/>
              </a:ext>
            </a:extLst>
          </p:cNvPr>
          <p:cNvSpPr/>
          <p:nvPr/>
        </p:nvSpPr>
        <p:spPr>
          <a:xfrm>
            <a:off x="7507882" y="2646075"/>
            <a:ext cx="550480" cy="635236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77" dirty="0"/>
          </a:p>
        </p:txBody>
      </p:sp>
      <p:sp>
        <p:nvSpPr>
          <p:cNvPr id="21" name="Phylactère : pensées 20">
            <a:extLst>
              <a:ext uri="{FF2B5EF4-FFF2-40B4-BE49-F238E27FC236}">
                <a16:creationId xmlns:a16="http://schemas.microsoft.com/office/drawing/2014/main" id="{09910657-99A3-EB34-CECA-3B1011D4B37F}"/>
              </a:ext>
            </a:extLst>
          </p:cNvPr>
          <p:cNvSpPr/>
          <p:nvPr/>
        </p:nvSpPr>
        <p:spPr>
          <a:xfrm rot="10800000">
            <a:off x="9310797" y="4808690"/>
            <a:ext cx="2488233" cy="1489195"/>
          </a:xfrm>
          <a:prstGeom prst="cloud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 sz="1693" b="1" dirty="0">
              <a:solidFill>
                <a:srgbClr val="14506C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D987C38-4F74-8699-B10F-A7F2D7FB7B2A}"/>
              </a:ext>
            </a:extLst>
          </p:cNvPr>
          <p:cNvSpPr txBox="1"/>
          <p:nvPr/>
        </p:nvSpPr>
        <p:spPr>
          <a:xfrm>
            <a:off x="9686939" y="5379580"/>
            <a:ext cx="1667596" cy="35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93" b="1" dirty="0">
                <a:solidFill>
                  <a:srgbClr val="14506C"/>
                </a:solidFill>
              </a:rPr>
              <a:t>Déchets</a:t>
            </a:r>
          </a:p>
        </p:txBody>
      </p:sp>
      <p:sp>
        <p:nvSpPr>
          <p:cNvPr id="23" name="Phylactère : pensées 22">
            <a:extLst>
              <a:ext uri="{FF2B5EF4-FFF2-40B4-BE49-F238E27FC236}">
                <a16:creationId xmlns:a16="http://schemas.microsoft.com/office/drawing/2014/main" id="{1BB2C099-4609-A272-FA2C-1BE9987766B5}"/>
              </a:ext>
            </a:extLst>
          </p:cNvPr>
          <p:cNvSpPr/>
          <p:nvPr/>
        </p:nvSpPr>
        <p:spPr>
          <a:xfrm>
            <a:off x="6645639" y="931850"/>
            <a:ext cx="2488233" cy="1489195"/>
          </a:xfrm>
          <a:prstGeom prst="cloud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93" b="1" dirty="0">
                <a:solidFill>
                  <a:srgbClr val="14506C"/>
                </a:solidFill>
              </a:rPr>
              <a:t>Pilotage de bâtiments</a:t>
            </a:r>
          </a:p>
        </p:txBody>
      </p:sp>
      <p:sp>
        <p:nvSpPr>
          <p:cNvPr id="26" name="Flèche : bas 25">
            <a:extLst>
              <a:ext uri="{FF2B5EF4-FFF2-40B4-BE49-F238E27FC236}">
                <a16:creationId xmlns:a16="http://schemas.microsoft.com/office/drawing/2014/main" id="{9D301081-1B0E-EA2B-CAC6-BFCAA8123A02}"/>
              </a:ext>
            </a:extLst>
          </p:cNvPr>
          <p:cNvSpPr/>
          <p:nvPr/>
        </p:nvSpPr>
        <p:spPr>
          <a:xfrm rot="10800000">
            <a:off x="7572539" y="3889836"/>
            <a:ext cx="550480" cy="635236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77" dirty="0"/>
          </a:p>
        </p:txBody>
      </p:sp>
      <p:sp>
        <p:nvSpPr>
          <p:cNvPr id="27" name="Phylactère : pensées 26">
            <a:extLst>
              <a:ext uri="{FF2B5EF4-FFF2-40B4-BE49-F238E27FC236}">
                <a16:creationId xmlns:a16="http://schemas.microsoft.com/office/drawing/2014/main" id="{13E5DE85-2547-4E2B-C659-CFDEDAE5DD24}"/>
              </a:ext>
            </a:extLst>
          </p:cNvPr>
          <p:cNvSpPr/>
          <p:nvPr/>
        </p:nvSpPr>
        <p:spPr>
          <a:xfrm rot="10800000">
            <a:off x="6108349" y="4808689"/>
            <a:ext cx="2488233" cy="1489195"/>
          </a:xfrm>
          <a:prstGeom prst="cloud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 sz="1693" b="1" dirty="0">
              <a:solidFill>
                <a:srgbClr val="14506C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DF9832CA-F3C0-0F3D-E52C-C0B964110ADE}"/>
              </a:ext>
            </a:extLst>
          </p:cNvPr>
          <p:cNvSpPr txBox="1"/>
          <p:nvPr/>
        </p:nvSpPr>
        <p:spPr>
          <a:xfrm>
            <a:off x="6278368" y="5119021"/>
            <a:ext cx="2201789" cy="1134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93" b="1" dirty="0">
                <a:solidFill>
                  <a:srgbClr val="14506C"/>
                </a:solidFill>
              </a:rPr>
              <a:t>Prévention des risques</a:t>
            </a:r>
          </a:p>
          <a:p>
            <a:pPr algn="ctr"/>
            <a:r>
              <a:rPr lang="fr-FR" sz="1693" b="1" dirty="0">
                <a:solidFill>
                  <a:srgbClr val="14506C"/>
                </a:solidFill>
              </a:rPr>
              <a:t>Médiation numérique</a:t>
            </a:r>
          </a:p>
        </p:txBody>
      </p:sp>
      <p:sp>
        <p:nvSpPr>
          <p:cNvPr id="29" name="Flèche : bas 28">
            <a:extLst>
              <a:ext uri="{FF2B5EF4-FFF2-40B4-BE49-F238E27FC236}">
                <a16:creationId xmlns:a16="http://schemas.microsoft.com/office/drawing/2014/main" id="{7F6F84B3-A7C4-CADD-65C1-D36B3A92AB9E}"/>
              </a:ext>
            </a:extLst>
          </p:cNvPr>
          <p:cNvSpPr/>
          <p:nvPr/>
        </p:nvSpPr>
        <p:spPr>
          <a:xfrm>
            <a:off x="4773731" y="2643776"/>
            <a:ext cx="550480" cy="635236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77" dirty="0"/>
          </a:p>
        </p:txBody>
      </p:sp>
      <p:sp>
        <p:nvSpPr>
          <p:cNvPr id="30" name="Phylactère : pensées 29">
            <a:extLst>
              <a:ext uri="{FF2B5EF4-FFF2-40B4-BE49-F238E27FC236}">
                <a16:creationId xmlns:a16="http://schemas.microsoft.com/office/drawing/2014/main" id="{DB8E4617-B644-1CD8-A8F8-86460D45A74E}"/>
              </a:ext>
            </a:extLst>
          </p:cNvPr>
          <p:cNvSpPr/>
          <p:nvPr/>
        </p:nvSpPr>
        <p:spPr>
          <a:xfrm>
            <a:off x="3903975" y="957268"/>
            <a:ext cx="2488233" cy="1489195"/>
          </a:xfrm>
          <a:prstGeom prst="cloud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93" b="1" dirty="0">
                <a:solidFill>
                  <a:srgbClr val="14506C"/>
                </a:solidFill>
              </a:rPr>
              <a:t>Eclairage public</a:t>
            </a:r>
          </a:p>
          <a:p>
            <a:pPr algn="ctr"/>
            <a:r>
              <a:rPr lang="fr-FR" sz="1693" b="1" dirty="0">
                <a:solidFill>
                  <a:srgbClr val="14506C"/>
                </a:solidFill>
              </a:rPr>
              <a:t>Mobilités</a:t>
            </a:r>
          </a:p>
          <a:p>
            <a:pPr algn="ctr"/>
            <a:r>
              <a:rPr lang="fr-FR" sz="1693" b="1" dirty="0">
                <a:solidFill>
                  <a:srgbClr val="14506C"/>
                </a:solidFill>
              </a:rPr>
              <a:t>Tourisme</a:t>
            </a:r>
          </a:p>
        </p:txBody>
      </p:sp>
      <p:sp>
        <p:nvSpPr>
          <p:cNvPr id="31" name="Flèche : bas 30">
            <a:extLst>
              <a:ext uri="{FF2B5EF4-FFF2-40B4-BE49-F238E27FC236}">
                <a16:creationId xmlns:a16="http://schemas.microsoft.com/office/drawing/2014/main" id="{81F4F4F0-FDA5-2EAD-66F6-0BFC392B7880}"/>
              </a:ext>
            </a:extLst>
          </p:cNvPr>
          <p:cNvSpPr/>
          <p:nvPr/>
        </p:nvSpPr>
        <p:spPr>
          <a:xfrm>
            <a:off x="2252139" y="2643776"/>
            <a:ext cx="550480" cy="635236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77" dirty="0"/>
          </a:p>
        </p:txBody>
      </p:sp>
      <p:sp>
        <p:nvSpPr>
          <p:cNvPr id="32" name="Phylactère : pensées 31">
            <a:extLst>
              <a:ext uri="{FF2B5EF4-FFF2-40B4-BE49-F238E27FC236}">
                <a16:creationId xmlns:a16="http://schemas.microsoft.com/office/drawing/2014/main" id="{F260184E-9AB3-E446-C38D-2223C6940DFC}"/>
              </a:ext>
            </a:extLst>
          </p:cNvPr>
          <p:cNvSpPr/>
          <p:nvPr/>
        </p:nvSpPr>
        <p:spPr>
          <a:xfrm>
            <a:off x="1289026" y="957268"/>
            <a:ext cx="2488233" cy="1489195"/>
          </a:xfrm>
          <a:prstGeom prst="cloud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93" b="1" dirty="0">
                <a:solidFill>
                  <a:srgbClr val="14506C"/>
                </a:solidFill>
              </a:rPr>
              <a:t>Sécurité</a:t>
            </a:r>
          </a:p>
          <a:p>
            <a:pPr algn="ctr"/>
            <a:r>
              <a:rPr lang="fr-FR" sz="1693" b="1" dirty="0">
                <a:solidFill>
                  <a:srgbClr val="14506C"/>
                </a:solidFill>
              </a:rPr>
              <a:t>Relation citoyen</a:t>
            </a:r>
          </a:p>
        </p:txBody>
      </p:sp>
      <p:sp>
        <p:nvSpPr>
          <p:cNvPr id="33" name="Flèche : bas 32">
            <a:extLst>
              <a:ext uri="{FF2B5EF4-FFF2-40B4-BE49-F238E27FC236}">
                <a16:creationId xmlns:a16="http://schemas.microsoft.com/office/drawing/2014/main" id="{7D40771C-765D-993A-55D0-92E291EA81FE}"/>
              </a:ext>
            </a:extLst>
          </p:cNvPr>
          <p:cNvSpPr/>
          <p:nvPr/>
        </p:nvSpPr>
        <p:spPr>
          <a:xfrm rot="10800000">
            <a:off x="1701659" y="3884729"/>
            <a:ext cx="550480" cy="635236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77" dirty="0"/>
          </a:p>
        </p:txBody>
      </p:sp>
      <p:sp>
        <p:nvSpPr>
          <p:cNvPr id="34" name="Phylactère : pensées 33">
            <a:extLst>
              <a:ext uri="{FF2B5EF4-FFF2-40B4-BE49-F238E27FC236}">
                <a16:creationId xmlns:a16="http://schemas.microsoft.com/office/drawing/2014/main" id="{8F05A6A9-138C-50C3-259E-CC93BF6A30B2}"/>
              </a:ext>
            </a:extLst>
          </p:cNvPr>
          <p:cNvSpPr/>
          <p:nvPr/>
        </p:nvSpPr>
        <p:spPr>
          <a:xfrm rot="10800000">
            <a:off x="1701659" y="4523170"/>
            <a:ext cx="2488233" cy="1489195"/>
          </a:xfrm>
          <a:prstGeom prst="cloudCallou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fr-FR" sz="1693" b="1" dirty="0">
              <a:solidFill>
                <a:srgbClr val="14506C"/>
              </a:solidFill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C4760B1-97ED-8C20-037F-732DFD82779D}"/>
              </a:ext>
            </a:extLst>
          </p:cNvPr>
          <p:cNvSpPr txBox="1"/>
          <p:nvPr/>
        </p:nvSpPr>
        <p:spPr>
          <a:xfrm>
            <a:off x="1930931" y="4844775"/>
            <a:ext cx="2029689" cy="873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93" b="1" dirty="0">
                <a:solidFill>
                  <a:srgbClr val="14506C"/>
                </a:solidFill>
              </a:rPr>
              <a:t>Enfance et éducation </a:t>
            </a:r>
          </a:p>
          <a:p>
            <a:pPr algn="ctr"/>
            <a:r>
              <a:rPr lang="fr-FR" sz="1693" b="1" dirty="0">
                <a:solidFill>
                  <a:srgbClr val="14506C"/>
                </a:solidFill>
              </a:rPr>
              <a:t>Dév. Eco.</a:t>
            </a:r>
          </a:p>
        </p:txBody>
      </p:sp>
      <p:cxnSp>
        <p:nvCxnSpPr>
          <p:cNvPr id="55" name="Straight Connector 97">
            <a:extLst>
              <a:ext uri="{FF2B5EF4-FFF2-40B4-BE49-F238E27FC236}">
                <a16:creationId xmlns:a16="http://schemas.microsoft.com/office/drawing/2014/main" id="{8CA9B1D1-69DB-51AC-DCAA-095606525C96}"/>
              </a:ext>
            </a:extLst>
          </p:cNvPr>
          <p:cNvCxnSpPr>
            <a:cxnSpLocks/>
          </p:cNvCxnSpPr>
          <p:nvPr/>
        </p:nvCxnSpPr>
        <p:spPr>
          <a:xfrm>
            <a:off x="153040" y="296631"/>
            <a:ext cx="1897377" cy="0"/>
          </a:xfrm>
          <a:prstGeom prst="line">
            <a:avLst/>
          </a:prstGeom>
          <a:ln w="3175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346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78EE9AE-059E-7DE9-392A-19AFF86FC1AD}"/>
              </a:ext>
            </a:extLst>
          </p:cNvPr>
          <p:cNvSpPr/>
          <p:nvPr/>
        </p:nvSpPr>
        <p:spPr>
          <a:xfrm>
            <a:off x="3006556" y="1179803"/>
            <a:ext cx="7840912" cy="5363348"/>
          </a:xfrm>
          <a:prstGeom prst="roundRect">
            <a:avLst/>
          </a:prstGeom>
          <a:solidFill>
            <a:srgbClr val="14506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10588" tIns="55294" rIns="110588" bIns="55294" rtlCol="0" anchor="ctr"/>
          <a:lstStyle/>
          <a:p>
            <a:pPr marL="304769" indent="-304769">
              <a:lnSpc>
                <a:spcPts val="1209"/>
              </a:lnSpc>
              <a:buAutoNum type="arabicPeriod"/>
            </a:pPr>
            <a:r>
              <a:rPr lang="fr-FR" sz="1935" b="1" dirty="0">
                <a:solidFill>
                  <a:srgbClr val="FEEFB8"/>
                </a:solidFill>
              </a:rPr>
              <a:t>  Télérelève des compteurs d’eau potable et de sectorisation</a:t>
            </a:r>
          </a:p>
          <a:p>
            <a:pPr marL="304769" indent="-304769">
              <a:lnSpc>
                <a:spcPts val="1209"/>
              </a:lnSpc>
              <a:buAutoNum type="arabicPeriod"/>
            </a:pPr>
            <a:endParaRPr lang="fr-FR" sz="1935" b="1" dirty="0">
              <a:solidFill>
                <a:srgbClr val="FEEFB8"/>
              </a:solidFill>
            </a:endParaRPr>
          </a:p>
          <a:p>
            <a:pPr marL="304769" indent="-304769">
              <a:lnSpc>
                <a:spcPts val="1209"/>
              </a:lnSpc>
              <a:buAutoNum type="arabicPeriod"/>
            </a:pPr>
            <a:r>
              <a:rPr lang="fr-FR" sz="1935" b="1" dirty="0">
                <a:solidFill>
                  <a:srgbClr val="FEEFB8"/>
                </a:solidFill>
              </a:rPr>
              <a:t>  Pilotage énergétique des bâtiments</a:t>
            </a:r>
          </a:p>
          <a:p>
            <a:pPr marL="304769" indent="-304769">
              <a:lnSpc>
                <a:spcPts val="1209"/>
              </a:lnSpc>
              <a:buAutoNum type="arabicPeriod"/>
            </a:pPr>
            <a:endParaRPr lang="fr-FR" sz="1935" b="1" dirty="0">
              <a:solidFill>
                <a:srgbClr val="FEEFB8"/>
              </a:solidFill>
            </a:endParaRPr>
          </a:p>
          <a:p>
            <a:pPr marL="304769" indent="-304769">
              <a:lnSpc>
                <a:spcPts val="1209"/>
              </a:lnSpc>
              <a:buAutoNum type="arabicPeriod"/>
            </a:pPr>
            <a:r>
              <a:rPr lang="fr-FR" sz="1935" b="1" dirty="0">
                <a:solidFill>
                  <a:srgbClr val="FEEFB8"/>
                </a:solidFill>
              </a:rPr>
              <a:t>  Supervision à distance des PAVs</a:t>
            </a:r>
          </a:p>
          <a:p>
            <a:pPr marL="304769" indent="-304769">
              <a:lnSpc>
                <a:spcPts val="1209"/>
              </a:lnSpc>
              <a:buAutoNum type="arabicPeriod"/>
            </a:pPr>
            <a:endParaRPr lang="fr-FR" sz="1935" b="1" dirty="0">
              <a:solidFill>
                <a:srgbClr val="FEEFB8"/>
              </a:solidFill>
            </a:endParaRPr>
          </a:p>
          <a:p>
            <a:pPr marL="304769" indent="-304769">
              <a:lnSpc>
                <a:spcPts val="1209"/>
              </a:lnSpc>
              <a:buAutoNum type="arabicPeriod"/>
            </a:pPr>
            <a:r>
              <a:rPr lang="fr-FR" sz="1935" b="1" dirty="0">
                <a:solidFill>
                  <a:srgbClr val="FEEFB8"/>
                </a:solidFill>
              </a:rPr>
              <a:t>  Supervision des sources de captation</a:t>
            </a:r>
          </a:p>
          <a:p>
            <a:pPr marL="304769" indent="-304769">
              <a:lnSpc>
                <a:spcPts val="1209"/>
              </a:lnSpc>
              <a:buAutoNum type="arabicPeriod"/>
            </a:pPr>
            <a:endParaRPr lang="fr-FR" sz="1935" b="1" dirty="0">
              <a:solidFill>
                <a:srgbClr val="FEEFB8"/>
              </a:solidFill>
            </a:endParaRPr>
          </a:p>
          <a:p>
            <a:pPr marL="304769" indent="-304769">
              <a:lnSpc>
                <a:spcPts val="1209"/>
              </a:lnSpc>
              <a:buAutoNum type="arabicPeriod"/>
            </a:pPr>
            <a:r>
              <a:rPr lang="fr-FR" sz="1935" b="1" dirty="0">
                <a:solidFill>
                  <a:srgbClr val="FEEFB8"/>
                </a:solidFill>
              </a:rPr>
              <a:t>  Mise en place de réseaux </a:t>
            </a:r>
            <a:r>
              <a:rPr lang="fr-FR" sz="1935" b="1" dirty="0" err="1">
                <a:solidFill>
                  <a:srgbClr val="FEEFB8"/>
                </a:solidFill>
              </a:rPr>
              <a:t>WiFi</a:t>
            </a:r>
            <a:r>
              <a:rPr lang="fr-FR" sz="1935" b="1" dirty="0">
                <a:solidFill>
                  <a:srgbClr val="FEEFB8"/>
                </a:solidFill>
              </a:rPr>
              <a:t> publics</a:t>
            </a:r>
          </a:p>
          <a:p>
            <a:pPr marL="304769" indent="-304769">
              <a:lnSpc>
                <a:spcPts val="1209"/>
              </a:lnSpc>
              <a:buAutoNum type="arabicPeriod"/>
            </a:pPr>
            <a:endParaRPr lang="fr-FR" sz="1935" b="1" dirty="0">
              <a:solidFill>
                <a:schemeClr val="bg1"/>
              </a:solidFill>
            </a:endParaRPr>
          </a:p>
          <a:p>
            <a:pPr marL="304769" indent="-304769">
              <a:lnSpc>
                <a:spcPts val="1209"/>
              </a:lnSpc>
              <a:buAutoNum type="arabicPeriod"/>
            </a:pPr>
            <a:r>
              <a:rPr lang="fr-FR" sz="1935" b="1" dirty="0">
                <a:solidFill>
                  <a:schemeClr val="bg1"/>
                </a:solidFill>
              </a:rPr>
              <a:t>  Contrôle à distance de pompe de relevage</a:t>
            </a:r>
          </a:p>
          <a:p>
            <a:pPr marL="304769" indent="-304769">
              <a:lnSpc>
                <a:spcPts val="1209"/>
              </a:lnSpc>
              <a:buAutoNum type="arabicPeriod"/>
            </a:pPr>
            <a:endParaRPr lang="fr-FR" sz="1935" b="1" dirty="0">
              <a:solidFill>
                <a:schemeClr val="bg1"/>
              </a:solidFill>
            </a:endParaRPr>
          </a:p>
          <a:p>
            <a:pPr marL="304769" indent="-304769">
              <a:lnSpc>
                <a:spcPts val="1209"/>
              </a:lnSpc>
              <a:buAutoNum type="arabicPeriod"/>
            </a:pPr>
            <a:r>
              <a:rPr lang="fr-FR" sz="1935" b="1" dirty="0">
                <a:solidFill>
                  <a:schemeClr val="bg1"/>
                </a:solidFill>
              </a:rPr>
              <a:t>  Contrôle de rejets dans les cours d’eau</a:t>
            </a:r>
          </a:p>
          <a:p>
            <a:pPr marL="304769" indent="-304769">
              <a:lnSpc>
                <a:spcPts val="1209"/>
              </a:lnSpc>
              <a:buAutoNum type="arabicPeriod"/>
            </a:pPr>
            <a:endParaRPr lang="fr-FR" sz="1935" b="1" dirty="0">
              <a:solidFill>
                <a:schemeClr val="bg1"/>
              </a:solidFill>
            </a:endParaRPr>
          </a:p>
          <a:p>
            <a:pPr marL="304769" indent="-304769">
              <a:lnSpc>
                <a:spcPts val="1209"/>
              </a:lnSpc>
              <a:buAutoNum type="arabicPeriod"/>
            </a:pPr>
            <a:r>
              <a:rPr lang="fr-FR" sz="1935" b="1" dirty="0">
                <a:solidFill>
                  <a:schemeClr val="bg1"/>
                </a:solidFill>
              </a:rPr>
              <a:t>  Favoriser le covoiturage et la multimodalité</a:t>
            </a:r>
          </a:p>
          <a:p>
            <a:pPr marL="304769" indent="-304769">
              <a:lnSpc>
                <a:spcPts val="1209"/>
              </a:lnSpc>
              <a:buAutoNum type="arabicPeriod"/>
            </a:pPr>
            <a:endParaRPr lang="fr-FR" sz="1935" b="1" dirty="0">
              <a:solidFill>
                <a:schemeClr val="bg1"/>
              </a:solidFill>
            </a:endParaRPr>
          </a:p>
          <a:p>
            <a:pPr marL="304769" indent="-304769">
              <a:lnSpc>
                <a:spcPts val="1209"/>
              </a:lnSpc>
              <a:buAutoNum type="arabicPeriod"/>
            </a:pPr>
            <a:r>
              <a:rPr lang="fr-FR" sz="1935" b="1" dirty="0">
                <a:solidFill>
                  <a:schemeClr val="bg1"/>
                </a:solidFill>
              </a:rPr>
              <a:t>  Mesure des niveaux d’eau</a:t>
            </a:r>
          </a:p>
          <a:p>
            <a:pPr marL="304769" indent="-304769">
              <a:lnSpc>
                <a:spcPts val="1209"/>
              </a:lnSpc>
              <a:buAutoNum type="arabicPeriod"/>
            </a:pPr>
            <a:endParaRPr lang="fr-FR" sz="1935" b="1" dirty="0">
              <a:solidFill>
                <a:schemeClr val="bg1"/>
              </a:solidFill>
            </a:endParaRPr>
          </a:p>
          <a:p>
            <a:pPr marL="304769" indent="-304769">
              <a:lnSpc>
                <a:spcPts val="1209"/>
              </a:lnSpc>
              <a:buAutoNum type="arabicPeriod"/>
            </a:pPr>
            <a:r>
              <a:rPr lang="fr-FR" sz="1935" b="1" dirty="0">
                <a:solidFill>
                  <a:schemeClr val="bg1"/>
                </a:solidFill>
              </a:rPr>
              <a:t>  Supervision à distance de l’éclairage public</a:t>
            </a:r>
          </a:p>
          <a:p>
            <a:pPr marL="304769" indent="-304769">
              <a:lnSpc>
                <a:spcPts val="1209"/>
              </a:lnSpc>
              <a:buAutoNum type="arabicPeriod"/>
            </a:pPr>
            <a:endParaRPr lang="fr-FR" sz="1935" b="1" dirty="0">
              <a:solidFill>
                <a:schemeClr val="bg1"/>
              </a:solidFill>
            </a:endParaRPr>
          </a:p>
          <a:p>
            <a:pPr marL="304769" indent="-304769">
              <a:lnSpc>
                <a:spcPts val="1209"/>
              </a:lnSpc>
              <a:buAutoNum type="arabicPeriod"/>
            </a:pPr>
            <a:r>
              <a:rPr lang="fr-FR" sz="1935" b="1" dirty="0">
                <a:solidFill>
                  <a:schemeClr val="bg1"/>
                </a:solidFill>
              </a:rPr>
              <a:t>  Faciliter la mise en place de solutions de vidéoprotection</a:t>
            </a:r>
          </a:p>
          <a:p>
            <a:pPr marL="304769" indent="-304769">
              <a:lnSpc>
                <a:spcPts val="1209"/>
              </a:lnSpc>
              <a:buAutoNum type="arabicPeriod"/>
            </a:pPr>
            <a:endParaRPr lang="fr-FR" sz="1935" b="1" dirty="0">
              <a:solidFill>
                <a:schemeClr val="bg1"/>
              </a:solidFill>
            </a:endParaRPr>
          </a:p>
          <a:p>
            <a:pPr marL="304769" indent="-304769">
              <a:lnSpc>
                <a:spcPts val="1209"/>
              </a:lnSpc>
              <a:buAutoNum type="arabicPeriod"/>
            </a:pPr>
            <a:r>
              <a:rPr lang="fr-FR" sz="1935" b="1" dirty="0">
                <a:solidFill>
                  <a:schemeClr val="bg1"/>
                </a:solidFill>
              </a:rPr>
              <a:t>  Détection des incendies de forêts</a:t>
            </a:r>
          </a:p>
          <a:p>
            <a:pPr marL="304769" indent="-304769">
              <a:lnSpc>
                <a:spcPts val="1209"/>
              </a:lnSpc>
              <a:buAutoNum type="arabicPeriod"/>
            </a:pPr>
            <a:endParaRPr lang="fr-FR" sz="1935" b="1" dirty="0">
              <a:solidFill>
                <a:schemeClr val="bg1"/>
              </a:solidFill>
            </a:endParaRPr>
          </a:p>
          <a:p>
            <a:pPr marL="304769" indent="-304769">
              <a:lnSpc>
                <a:spcPts val="1209"/>
              </a:lnSpc>
              <a:buFontTx/>
              <a:buAutoNum type="arabicPeriod"/>
            </a:pPr>
            <a:r>
              <a:rPr lang="fr-FR" sz="1935" b="1" dirty="0">
                <a:solidFill>
                  <a:schemeClr val="bg1"/>
                </a:solidFill>
              </a:rPr>
              <a:t>  Contrôle des ouvrages</a:t>
            </a:r>
          </a:p>
          <a:p>
            <a:pPr marL="304769" indent="-304769">
              <a:lnSpc>
                <a:spcPts val="1209"/>
              </a:lnSpc>
              <a:buFontTx/>
              <a:buAutoNum type="arabicPeriod"/>
            </a:pPr>
            <a:endParaRPr lang="fr-FR" sz="1935" b="1" dirty="0">
              <a:solidFill>
                <a:schemeClr val="bg1"/>
              </a:solidFill>
            </a:endParaRPr>
          </a:p>
          <a:p>
            <a:pPr marL="304769" indent="-304769">
              <a:lnSpc>
                <a:spcPts val="1209"/>
              </a:lnSpc>
              <a:buFontTx/>
              <a:buAutoNum type="arabicPeriod"/>
            </a:pPr>
            <a:r>
              <a:rPr lang="fr-FR" sz="1935" b="1" dirty="0">
                <a:solidFill>
                  <a:schemeClr val="bg1"/>
                </a:solidFill>
              </a:rPr>
              <a:t>  Mutualisation des outils et des progiciels</a:t>
            </a:r>
          </a:p>
          <a:p>
            <a:pPr marL="304769" indent="-304769">
              <a:lnSpc>
                <a:spcPts val="1209"/>
              </a:lnSpc>
              <a:buFontTx/>
              <a:buAutoNum type="arabicPeriod"/>
            </a:pPr>
            <a:endParaRPr lang="fr-FR" sz="1935" b="1" dirty="0">
              <a:solidFill>
                <a:schemeClr val="bg1"/>
              </a:solidFill>
            </a:endParaRPr>
          </a:p>
          <a:p>
            <a:pPr marL="304769" indent="-304769">
              <a:lnSpc>
                <a:spcPts val="1209"/>
              </a:lnSpc>
              <a:buFontTx/>
              <a:buAutoNum type="arabicPeriod"/>
            </a:pPr>
            <a:r>
              <a:rPr lang="fr-FR" sz="1935" b="1" dirty="0">
                <a:solidFill>
                  <a:schemeClr val="bg1"/>
                </a:solidFill>
              </a:rPr>
              <a:t>  Contrôle de la qualité de l’air</a:t>
            </a:r>
          </a:p>
          <a:p>
            <a:pPr marL="304769" indent="-304769" algn="ctr">
              <a:lnSpc>
                <a:spcPts val="1209"/>
              </a:lnSpc>
              <a:buAutoNum type="arabicPeriod"/>
            </a:pPr>
            <a:endParaRPr lang="fr-FR" sz="1270" b="1" dirty="0">
              <a:solidFill>
                <a:schemeClr val="bg1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343DA1C-6DEE-1C09-AB28-E7C532FFAAA6}"/>
              </a:ext>
            </a:extLst>
          </p:cNvPr>
          <p:cNvSpPr/>
          <p:nvPr/>
        </p:nvSpPr>
        <p:spPr>
          <a:xfrm>
            <a:off x="152608" y="464924"/>
            <a:ext cx="1824292" cy="718160"/>
          </a:xfrm>
          <a:custGeom>
            <a:avLst/>
            <a:gdLst/>
            <a:ahLst/>
            <a:cxnLst/>
            <a:rect l="l" t="t" r="r" b="b"/>
            <a:pathLst>
              <a:path w="1824355" h="718185">
                <a:moveTo>
                  <a:pt x="1824228" y="0"/>
                </a:moveTo>
                <a:lnTo>
                  <a:pt x="675132" y="0"/>
                </a:lnTo>
                <a:lnTo>
                  <a:pt x="675132" y="1524"/>
                </a:lnTo>
                <a:lnTo>
                  <a:pt x="0" y="1524"/>
                </a:lnTo>
                <a:lnTo>
                  <a:pt x="0" y="228600"/>
                </a:lnTo>
                <a:lnTo>
                  <a:pt x="675132" y="228600"/>
                </a:lnTo>
                <a:lnTo>
                  <a:pt x="675132" y="717804"/>
                </a:lnTo>
                <a:lnTo>
                  <a:pt x="182422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C4A87A94-0E05-59B2-91B6-21098BB5EE86}"/>
              </a:ext>
            </a:extLst>
          </p:cNvPr>
          <p:cNvSpPr/>
          <p:nvPr/>
        </p:nvSpPr>
        <p:spPr>
          <a:xfrm>
            <a:off x="6902" y="-18519"/>
            <a:ext cx="12202893" cy="11983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386" b="1" spc="-1" dirty="0">
                <a:solidFill>
                  <a:srgbClr val="C00000"/>
                </a:solidFill>
                <a:latin typeface="Calibri Light"/>
                <a:ea typeface="DejaVu Sans"/>
              </a:rPr>
              <a:t>	Les usages </a:t>
            </a:r>
            <a:r>
              <a:rPr lang="en-US" sz="3386" b="1" spc="-1" dirty="0" err="1">
                <a:solidFill>
                  <a:srgbClr val="C00000"/>
                </a:solidFill>
                <a:latin typeface="Calibri Light"/>
                <a:ea typeface="DejaVu Sans"/>
              </a:rPr>
              <a:t>numériques</a:t>
            </a:r>
            <a:r>
              <a:rPr lang="en-US" sz="3386" b="1" spc="-1" dirty="0">
                <a:solidFill>
                  <a:srgbClr val="C00000"/>
                </a:solidFill>
                <a:latin typeface="Calibri Light"/>
                <a:ea typeface="DejaVu Sans"/>
              </a:rPr>
              <a:t> </a:t>
            </a:r>
            <a:r>
              <a:rPr lang="en-US" sz="3386" b="1" spc="-1" dirty="0" err="1">
                <a:solidFill>
                  <a:srgbClr val="C00000"/>
                </a:solidFill>
                <a:latin typeface="Calibri Light"/>
                <a:ea typeface="DejaVu Sans"/>
              </a:rPr>
              <a:t>demandés</a:t>
            </a:r>
            <a:r>
              <a:rPr lang="en-US" sz="3386" b="1" spc="-1" dirty="0">
                <a:solidFill>
                  <a:srgbClr val="C00000"/>
                </a:solidFill>
                <a:latin typeface="Calibri Light"/>
                <a:ea typeface="DejaVu Sans"/>
              </a:rPr>
              <a:t> par les EPCI</a:t>
            </a:r>
          </a:p>
          <a:p>
            <a:pPr algn="ctr">
              <a:lnSpc>
                <a:spcPct val="90000"/>
              </a:lnSpc>
            </a:pPr>
            <a:r>
              <a:rPr lang="en-US" sz="3386" b="1" spc="-1" dirty="0">
                <a:solidFill>
                  <a:srgbClr val="C00000"/>
                </a:solidFill>
                <a:latin typeface="Calibri Light"/>
                <a:ea typeface="DejaVu Sans"/>
              </a:rPr>
              <a:t>Mise </a:t>
            </a:r>
            <a:r>
              <a:rPr lang="en-US" sz="3386" b="1" spc="-1" dirty="0" err="1">
                <a:solidFill>
                  <a:srgbClr val="C00000"/>
                </a:solidFill>
                <a:latin typeface="Calibri Light"/>
                <a:ea typeface="DejaVu Sans"/>
              </a:rPr>
              <a:t>en</a:t>
            </a:r>
            <a:r>
              <a:rPr lang="en-US" sz="3386" b="1" spc="-1" dirty="0">
                <a:solidFill>
                  <a:srgbClr val="C00000"/>
                </a:solidFill>
                <a:latin typeface="Calibri Light"/>
                <a:ea typeface="DejaVu Sans"/>
              </a:rPr>
              <a:t> place d’un catalogue de service</a:t>
            </a:r>
            <a:endParaRPr lang="fr-FR" sz="3386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449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/>
          <p:cNvSpPr>
            <a:spLocks noGrp="1"/>
          </p:cNvSpPr>
          <p:nvPr>
            <p:ph type="body" sz="quarter" idx="18"/>
          </p:nvPr>
        </p:nvSpPr>
        <p:spPr>
          <a:xfrm>
            <a:off x="1265913" y="2633452"/>
            <a:ext cx="4065270" cy="1846288"/>
          </a:xfrm>
        </p:spPr>
        <p:txBody>
          <a:bodyPr>
            <a:normAutofit fontScale="92500"/>
          </a:bodyPr>
          <a:lstStyle/>
          <a:p>
            <a:pPr algn="ctr"/>
            <a:r>
              <a:rPr lang="fr-FR" sz="2880" i="1" cap="none" dirty="0">
                <a:solidFill>
                  <a:srgbClr val="FF0000"/>
                </a:solidFill>
              </a:rPr>
              <a:t>AAP Symphonie et développement des usages</a:t>
            </a:r>
          </a:p>
          <a:p>
            <a:pPr algn="ctr"/>
            <a:endParaRPr lang="fr-FR" sz="1920" dirty="0"/>
          </a:p>
          <a:p>
            <a:pPr algn="ctr"/>
            <a:endParaRPr lang="fr-FR" sz="1920" dirty="0"/>
          </a:p>
          <a:p>
            <a:pPr algn="ctr"/>
            <a:r>
              <a:rPr lang="fr-FR" sz="1920" cap="small" dirty="0"/>
              <a:t>les usages du numérique pour les territoires audois</a:t>
            </a:r>
            <a:endParaRPr lang="fr-FR" sz="1200" dirty="0"/>
          </a:p>
        </p:txBody>
      </p:sp>
      <p:pic>
        <p:nvPicPr>
          <p:cNvPr id="2" name="Espace réservé pour une image  1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39" y="312847"/>
            <a:ext cx="5279170" cy="176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0527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746760" y="2558395"/>
            <a:ext cx="10744201" cy="3888126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fr-FR" altLang="fr-FR" sz="1260" dirty="0">
                <a:solidFill>
                  <a:schemeClr val="tx1"/>
                </a:solidFill>
              </a:rPr>
              <a:t>A l’instar d’une composition musicale exécutée par un nombre important de musiciens: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60" b="1" dirty="0">
                <a:solidFill>
                  <a:schemeClr val="bg2"/>
                </a:solidFill>
              </a:rPr>
              <a:t>La singularité et le caractère novateur du projet Symphonie </a:t>
            </a:r>
            <a:r>
              <a:rPr lang="fr-FR" sz="1260" dirty="0">
                <a:solidFill>
                  <a:schemeClr val="tx1"/>
                </a:solidFill>
              </a:rPr>
              <a:t>reposent sur: </a:t>
            </a:r>
          </a:p>
          <a:p>
            <a:pPr marL="411973" lvl="1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60" dirty="0">
                <a:solidFill>
                  <a:schemeClr val="tx1"/>
                </a:solidFill>
              </a:rPr>
              <a:t>la mise en réseau et la mutualisation pour présenter un ensemble harmonieux, transcendant les domaines et visions sectorielles de chacun,</a:t>
            </a:r>
          </a:p>
          <a:p>
            <a:pPr marL="411973" lvl="1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60" dirty="0">
                <a:solidFill>
                  <a:schemeClr val="tx1"/>
                </a:solidFill>
              </a:rPr>
              <a:t>des partenaires institutionnels et des experts régionaux, offrant un large panel d’expression permettant à chacun d’enrichir le projet commun afin de délivrer une composition multiple, complexe et subtile s’intégrant aux besoins des territoires en matière de connectivité et de soutenabilité.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altLang="fr-FR" dirty="0">
              <a:solidFill>
                <a:schemeClr val="tx1"/>
              </a:solidFill>
            </a:endParaRP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60" b="1" dirty="0">
                <a:solidFill>
                  <a:schemeClr val="bg2"/>
                </a:solidFill>
              </a:rPr>
              <a:t>L’ambition du projet Symphonie vise à composer et jouer ensemble une partition harmonieuse, favorable à l’émergence des territoires intelligents et durables, en utilisant divers instruments mutualisés de connectivité et en s’appuyant sur un réseau de partenaires du territoire.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altLang="fr-FR" dirty="0">
              <a:solidFill>
                <a:schemeClr val="tx1"/>
              </a:solidFill>
            </a:endParaRP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260" b="1" dirty="0">
                <a:solidFill>
                  <a:schemeClr val="bg2"/>
                </a:solidFill>
              </a:rPr>
              <a:t>Les objectifs stratégiques du projet Symphonie sont les suivants</a:t>
            </a:r>
          </a:p>
          <a:p>
            <a:pPr marL="411973" lvl="1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142" dirty="0">
                <a:solidFill>
                  <a:schemeClr val="tx1"/>
                </a:solidFill>
              </a:rPr>
              <a:t>développement économique territorial, </a:t>
            </a:r>
          </a:p>
          <a:p>
            <a:pPr marL="411973" lvl="1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142" dirty="0">
                <a:solidFill>
                  <a:schemeClr val="tx1"/>
                </a:solidFill>
              </a:rPr>
              <a:t>efficience et gestion optimisée des services publics locaux, </a:t>
            </a:r>
          </a:p>
          <a:p>
            <a:pPr marL="411973" lvl="1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sz="1142" dirty="0">
                <a:solidFill>
                  <a:schemeClr val="tx1"/>
                </a:solidFill>
              </a:rPr>
              <a:t>sobriété, souveraineté, sécurité, inclusion, digitalisation, gouvernance, évaluation et </a:t>
            </a:r>
            <a:r>
              <a:rPr lang="fr-FR" sz="1142" dirty="0" err="1">
                <a:solidFill>
                  <a:schemeClr val="tx1"/>
                </a:solidFill>
              </a:rPr>
              <a:t>réplicabilité</a:t>
            </a:r>
            <a:r>
              <a:rPr lang="fr-FR" sz="1142" dirty="0">
                <a:solidFill>
                  <a:schemeClr val="tx1"/>
                </a:solidFill>
              </a:rPr>
              <a:t>.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altLang="fr-FR" dirty="0">
              <a:solidFill>
                <a:schemeClr val="tx1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Concept DE l’expérimentation Symphonie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2617"/>
            <a:ext cx="1554480" cy="520830"/>
          </a:xfrm>
          <a:prstGeom prst="rect">
            <a:avLst/>
          </a:prstGeom>
        </p:spPr>
      </p:pic>
      <p:sp>
        <p:nvSpPr>
          <p:cNvPr id="6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701040" y="1325880"/>
            <a:ext cx="5303520" cy="640080"/>
          </a:xfrm>
        </p:spPr>
        <p:txBody>
          <a:bodyPr/>
          <a:lstStyle/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Les données numériques sont des ressources précieuses offrant de nombreux bénéfices aux organisations qui savent les exploiter de manière optimale…</a:t>
            </a:r>
          </a:p>
        </p:txBody>
      </p:sp>
      <p:sp>
        <p:nvSpPr>
          <p:cNvPr id="8" name="Espace réservé du texte 15"/>
          <p:cNvSpPr>
            <a:spLocks noGrp="1"/>
          </p:cNvSpPr>
          <p:nvPr>
            <p:ph type="body" sz="quarter" idx="18"/>
          </p:nvPr>
        </p:nvSpPr>
        <p:spPr>
          <a:xfrm>
            <a:off x="6187440" y="1325880"/>
            <a:ext cx="5303520" cy="82296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fr-FR" altLang="fr-FR" sz="1440" b="1" dirty="0">
                <a:solidFill>
                  <a:schemeClr val="tx1"/>
                </a:solidFill>
              </a:rPr>
              <a:t>… mais de nombreux obstacles freinent la mise en œuvre des solutions dites « intelligentes et durables » : Investissements, ressources, compétences , manque d’accompagnement, ..</a:t>
            </a:r>
          </a:p>
          <a:p>
            <a:pPr>
              <a:spcBef>
                <a:spcPct val="0"/>
              </a:spcBef>
            </a:pPr>
            <a:endParaRPr lang="fr-FR" altLang="fr-FR" dirty="0">
              <a:solidFill>
                <a:schemeClr val="tx1"/>
              </a:solidFill>
            </a:endParaRP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alt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72015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6A2935A-CB22-B7B8-26B6-EE7E51694B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69"/>
          <a:stretch/>
        </p:blipFill>
        <p:spPr>
          <a:xfrm>
            <a:off x="0" y="4892514"/>
            <a:ext cx="6729984" cy="1591148"/>
          </a:xfrm>
          <a:prstGeom prst="rect">
            <a:avLst/>
          </a:prstGeom>
        </p:spPr>
      </p:pic>
      <p:pic>
        <p:nvPicPr>
          <p:cNvPr id="6" name="Image 5" descr="Une image contenant Graphique&#10;&#10;Description générée automatiquement">
            <a:extLst>
              <a:ext uri="{FF2B5EF4-FFF2-40B4-BE49-F238E27FC236}">
                <a16:creationId xmlns:a16="http://schemas.microsoft.com/office/drawing/2014/main" id="{F5B22610-E4FB-54EA-9DE2-77B9E849E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0" t="56357"/>
          <a:stretch/>
        </p:blipFill>
        <p:spPr>
          <a:xfrm flipH="1">
            <a:off x="6729984" y="4831490"/>
            <a:ext cx="5462016" cy="165217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6BFED99-8D6F-EADE-85B1-5116A994553A}"/>
              </a:ext>
            </a:extLst>
          </p:cNvPr>
          <p:cNvSpPr/>
          <p:nvPr/>
        </p:nvSpPr>
        <p:spPr>
          <a:xfrm>
            <a:off x="0" y="6384426"/>
            <a:ext cx="12210935" cy="52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C750D6-2520-BDAB-5989-DD6BC107F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53" y="6384426"/>
            <a:ext cx="5410986" cy="525825"/>
          </a:xfrm>
          <a:prstGeom prst="rect">
            <a:avLst/>
          </a:prstGeom>
        </p:spPr>
      </p:pic>
      <p:pic>
        <p:nvPicPr>
          <p:cNvPr id="4" name="Image 3" descr="Une image contenant Graphique, Police, texte, graphisme&#10;&#10;Description générée automatiquement">
            <a:extLst>
              <a:ext uri="{FF2B5EF4-FFF2-40B4-BE49-F238E27FC236}">
                <a16:creationId xmlns:a16="http://schemas.microsoft.com/office/drawing/2014/main" id="{3BDAE700-51F6-D8F0-CF73-9AC5B50ED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7" y="6422134"/>
            <a:ext cx="849533" cy="395466"/>
          </a:xfrm>
          <a:prstGeom prst="rect">
            <a:avLst/>
          </a:prstGeom>
        </p:spPr>
      </p:pic>
      <p:pic>
        <p:nvPicPr>
          <p:cNvPr id="7" name="Image 6" descr="Une image contenant Police, texte, cercle, Graphique&#10;&#10;Description générée automatiquement">
            <a:extLst>
              <a:ext uri="{FF2B5EF4-FFF2-40B4-BE49-F238E27FC236}">
                <a16:creationId xmlns:a16="http://schemas.microsoft.com/office/drawing/2014/main" id="{E0C3E6D2-3C2E-1C38-7207-B708FDA2F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93" y="6419795"/>
            <a:ext cx="397805" cy="39780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F6D2AA7-6641-2A15-60B6-31635F427FA8}"/>
              </a:ext>
            </a:extLst>
          </p:cNvPr>
          <p:cNvSpPr txBox="1"/>
          <p:nvPr/>
        </p:nvSpPr>
        <p:spPr>
          <a:xfrm>
            <a:off x="2006585" y="6464808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le soutien de :</a:t>
            </a:r>
            <a:r>
              <a:rPr lang="fr-FR" sz="1200" b="0" i="0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​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E86D276-F604-D777-1CCD-A6844B9FF5ED}"/>
              </a:ext>
            </a:extLst>
          </p:cNvPr>
          <p:cNvSpPr txBox="1"/>
          <p:nvPr/>
        </p:nvSpPr>
        <p:spPr>
          <a:xfrm>
            <a:off x="8842339" y="6464807"/>
            <a:ext cx="78949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1" u="none" strike="noStrike" dirty="0">
                <a:solidFill>
                  <a:srgbClr val="000000"/>
                </a:solidFill>
                <a:effectLst/>
                <a:latin typeface="Raleway" panose="020B0503030101060003" pitchFamily="34" charset="0"/>
              </a:rPr>
              <a:t>Et des 38 stations de Montagne</a:t>
            </a:r>
            <a:endParaRPr lang="fr-FR" sz="1200" dirty="0">
              <a:latin typeface="Raleway" panose="020B05030301010600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903AC5-8AB1-67B8-278D-BF7F931A8EA5}"/>
              </a:ext>
            </a:extLst>
          </p:cNvPr>
          <p:cNvSpPr/>
          <p:nvPr/>
        </p:nvSpPr>
        <p:spPr>
          <a:xfrm>
            <a:off x="2336824" y="603711"/>
            <a:ext cx="5567832" cy="646331"/>
          </a:xfrm>
          <a:prstGeom prst="rect">
            <a:avLst/>
          </a:prstGeom>
          <a:solidFill>
            <a:srgbClr val="F1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dessin humoristique, Graphique, art&#10;&#10;Description générée automatiquement">
            <a:extLst>
              <a:ext uri="{FF2B5EF4-FFF2-40B4-BE49-F238E27FC236}">
                <a16:creationId xmlns:a16="http://schemas.microsoft.com/office/drawing/2014/main" id="{5E833BA8-C529-FF95-C585-4D5F731EE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8704" y="261498"/>
            <a:ext cx="9504818" cy="5346460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E770B312-81CB-6339-A610-8BE62D951330}"/>
              </a:ext>
            </a:extLst>
          </p:cNvPr>
          <p:cNvSpPr/>
          <p:nvPr/>
        </p:nvSpPr>
        <p:spPr>
          <a:xfrm>
            <a:off x="1967683" y="593337"/>
            <a:ext cx="507920" cy="5470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800" b="1" dirty="0">
                <a:solidFill>
                  <a:srgbClr val="F12C1B"/>
                </a:solidFill>
                <a:latin typeface="Raleway" panose="020B0503030101060003" pitchFamily="34" charset="0"/>
              </a:rPr>
              <a:t>4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7EB53E4-3D44-F5C1-2F52-CB5FEEE464E0}"/>
              </a:ext>
            </a:extLst>
          </p:cNvPr>
          <p:cNvSpPr txBox="1"/>
          <p:nvPr/>
        </p:nvSpPr>
        <p:spPr>
          <a:xfrm>
            <a:off x="2525822" y="593337"/>
            <a:ext cx="5378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chemeClr val="bg1"/>
                </a:solidFill>
                <a:latin typeface="Raleway" panose="020B0503030101060003" pitchFamily="34" charset="0"/>
              </a:rPr>
              <a:t>Le numérique pour mieux vivre et entreprendre dans les Pyrénées : mirage ou promesse ?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A0A1EBC-5C46-3EC7-CAD1-56E005DAB8A9}"/>
              </a:ext>
            </a:extLst>
          </p:cNvPr>
          <p:cNvSpPr txBox="1"/>
          <p:nvPr/>
        </p:nvSpPr>
        <p:spPr>
          <a:xfrm>
            <a:off x="10309453" y="593337"/>
            <a:ext cx="17123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/>
            <a:r>
              <a:rPr lang="fr-FR" sz="1800" b="0" i="0" u="none" strike="noStrike" baseline="30000" dirty="0">
                <a:solidFill>
                  <a:srgbClr val="000000"/>
                </a:solidFill>
                <a:latin typeface="GTHaptikMedium" panose="02000605020000020004" pitchFamily="50" charset="0"/>
              </a:rPr>
              <a:t>Jean ROQUE</a:t>
            </a:r>
            <a:endParaRPr lang="fr-FR" sz="1800" b="0" i="0" u="none" strike="noStrike" baseline="30000" dirty="0">
              <a:solidFill>
                <a:srgbClr val="000000"/>
              </a:solidFill>
              <a:latin typeface="GTHaptikThin" panose="02000505020000020004" pitchFamily="50" charset="0"/>
            </a:endParaRPr>
          </a:p>
          <a:p>
            <a:pPr marR="0" rtl="0"/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Vice-président du Département des Pyrénées-Orientales (66)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8D8C3F3-EDD3-98A9-4338-E0A156885ED0}"/>
              </a:ext>
            </a:extLst>
          </p:cNvPr>
          <p:cNvSpPr txBox="1"/>
          <p:nvPr/>
        </p:nvSpPr>
        <p:spPr>
          <a:xfrm>
            <a:off x="10298164" y="3914762"/>
            <a:ext cx="15777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/>
            <a:r>
              <a:rPr lang="fr-FR" sz="1800" b="0" i="0" u="none" strike="noStrike" baseline="30000" dirty="0">
                <a:solidFill>
                  <a:srgbClr val="000000"/>
                </a:solidFill>
                <a:latin typeface="GTHaptikMedium" panose="02000605020000020004" pitchFamily="50" charset="0"/>
              </a:rPr>
              <a:t>Jean-Pierre CAZAUX 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Maire d’Arrens-Marsous (65)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EF83F8-D9AB-E4F1-35D1-1E16ACA65578}"/>
              </a:ext>
            </a:extLst>
          </p:cNvPr>
          <p:cNvSpPr txBox="1"/>
          <p:nvPr/>
        </p:nvSpPr>
        <p:spPr>
          <a:xfrm>
            <a:off x="10309453" y="2026510"/>
            <a:ext cx="17123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/>
            <a:r>
              <a:rPr lang="fr-FR" sz="1800" b="0" i="0" u="none" strike="noStrike" baseline="30000" dirty="0">
                <a:solidFill>
                  <a:srgbClr val="000000"/>
                </a:solidFill>
                <a:latin typeface="GTHaptikMedium" panose="02000605020000020004" pitchFamily="50" charset="0"/>
              </a:rPr>
              <a:t>Philippe MEDINA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 Directeur Aménagement &amp; Usages Numériques au Syndicat Audois </a:t>
            </a:r>
            <a:r>
              <a:rPr lang="fr-FR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D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 ’Energies &amp; du </a:t>
            </a:r>
            <a:r>
              <a:rPr lang="fr-FR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N</a:t>
            </a:r>
            <a:r>
              <a:rPr lang="fr-FR" sz="1800" b="0" i="0" u="none" strike="noStrike" baseline="30000" dirty="0">
                <a:solidFill>
                  <a:srgbClr val="000000"/>
                </a:solidFill>
                <a:latin typeface="GTHaptikThin" panose="02000505020000020004" pitchFamily="50" charset="0"/>
              </a:rPr>
              <a:t>umérique (SYADEN) (11)</a:t>
            </a:r>
            <a:endParaRPr lang="fr-FR" sz="1800" b="1" i="0" u="none" strike="noStrike" baseline="30000" dirty="0">
              <a:solidFill>
                <a:srgbClr val="000000"/>
              </a:solidFill>
              <a:latin typeface="GTHaptikBold" panose="02000505020000020004" pitchFamily="50" charset="0"/>
            </a:endParaRPr>
          </a:p>
        </p:txBody>
      </p:sp>
      <p:pic>
        <p:nvPicPr>
          <p:cNvPr id="22" name="Image 21" descr="Une image contenant personne, Visage humain, sourire, Front&#10;&#10;Description générée automatiquement">
            <a:extLst>
              <a:ext uri="{FF2B5EF4-FFF2-40B4-BE49-F238E27FC236}">
                <a16:creationId xmlns:a16="http://schemas.microsoft.com/office/drawing/2014/main" id="{0C811D6D-71DF-292B-224C-735FCD6DEA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8" t="10620" r="778" b="12514"/>
          <a:stretch/>
        </p:blipFill>
        <p:spPr>
          <a:xfrm>
            <a:off x="9057394" y="3610086"/>
            <a:ext cx="1156978" cy="1215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Image 25" descr="Une image contenant Visage humain, personne, habits, homme&#10;&#10;Description générée automatiquement">
            <a:extLst>
              <a:ext uri="{FF2B5EF4-FFF2-40B4-BE49-F238E27FC236}">
                <a16:creationId xmlns:a16="http://schemas.microsoft.com/office/drawing/2014/main" id="{3EEF3D93-415F-0E3F-8D07-146BC8F047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4"/>
          <a:stretch/>
        </p:blipFill>
        <p:spPr>
          <a:xfrm>
            <a:off x="9031814" y="439539"/>
            <a:ext cx="1156978" cy="1252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0599D56-4074-5CC2-84AE-42186FDD31D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4" t="11740" r="18849" b="19666"/>
          <a:stretch/>
        </p:blipFill>
        <p:spPr>
          <a:xfrm>
            <a:off x="6182212" y="2885852"/>
            <a:ext cx="693684" cy="787445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9541996C-F037-FCF9-8580-C2E28266BC28}"/>
              </a:ext>
            </a:extLst>
          </p:cNvPr>
          <p:cNvSpPr txBox="1"/>
          <p:nvPr/>
        </p:nvSpPr>
        <p:spPr>
          <a:xfrm>
            <a:off x="6809979" y="3087517"/>
            <a:ext cx="20323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>
                <a:latin typeface="GT Haptik" panose="00000500000000000000" pitchFamily="2" charset="0"/>
                <a:cs typeface="GT Haptik" panose="00000500000000000000" pitchFamily="2" charset="0"/>
              </a:rPr>
              <a:t>Intervenants :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59A0281-C013-8589-965E-E57017A6FDFF}"/>
              </a:ext>
            </a:extLst>
          </p:cNvPr>
          <p:cNvSpPr txBox="1"/>
          <p:nvPr/>
        </p:nvSpPr>
        <p:spPr>
          <a:xfrm>
            <a:off x="5095097" y="4570787"/>
            <a:ext cx="32921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rtl="0"/>
            <a:r>
              <a:rPr lang="fr-FR" sz="1800" b="0" i="1" u="none" strike="noStrike" baseline="30000" dirty="0">
                <a:solidFill>
                  <a:srgbClr val="000000"/>
                </a:solidFill>
                <a:latin typeface="GTHaptikMedium-Oblique" panose="02000605020000020004" pitchFamily="50" charset="0"/>
              </a:rPr>
              <a:t>Animation :  Christiane Labat, Agence des Pyrénées et Patrice </a:t>
            </a:r>
            <a:r>
              <a:rPr lang="fr-FR" sz="1800" b="0" i="1" u="none" strike="noStrike" baseline="30000" dirty="0" err="1">
                <a:solidFill>
                  <a:srgbClr val="000000"/>
                </a:solidFill>
                <a:latin typeface="GTHaptikMedium-Oblique" panose="02000605020000020004" pitchFamily="50" charset="0"/>
              </a:rPr>
              <a:t>Duboé</a:t>
            </a:r>
            <a:r>
              <a:rPr lang="fr-FR" sz="1800" b="0" i="1" u="none" strike="noStrike" baseline="30000" dirty="0">
                <a:solidFill>
                  <a:srgbClr val="000000"/>
                </a:solidFill>
                <a:latin typeface="GTHaptikMedium-Oblique" panose="02000605020000020004" pitchFamily="50" charset="0"/>
              </a:rPr>
              <a:t>, Agora Pyrénées</a:t>
            </a:r>
          </a:p>
        </p:txBody>
      </p:sp>
      <p:pic>
        <p:nvPicPr>
          <p:cNvPr id="31" name="Image 30" descr="Une image contenant Carmin&#10;&#10;Description générée automatiquement">
            <a:extLst>
              <a:ext uri="{FF2B5EF4-FFF2-40B4-BE49-F238E27FC236}">
                <a16:creationId xmlns:a16="http://schemas.microsoft.com/office/drawing/2014/main" id="{1E12EB27-88A5-46D8-9019-E0E92D30DB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15" y="4364324"/>
            <a:ext cx="723683" cy="7236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D066770-0289-21C1-88EC-D3FF30BFDC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85246" y="1903793"/>
            <a:ext cx="1103546" cy="147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7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pour une image 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 des 3 axes du projet Symphonie</a:t>
            </a:r>
          </a:p>
        </p:txBody>
      </p:sp>
    </p:spTree>
    <p:extLst>
      <p:ext uri="{BB962C8B-B14F-4D97-AF65-F5344CB8AC3E}">
        <p14:creationId xmlns:p14="http://schemas.microsoft.com/office/powerpoint/2010/main" val="3303977862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/>
          <p:cNvSpPr>
            <a:spLocks noGrp="1"/>
          </p:cNvSpPr>
          <p:nvPr>
            <p:ph type="body" sz="quarter" idx="16"/>
          </p:nvPr>
        </p:nvSpPr>
        <p:spPr>
          <a:xfrm>
            <a:off x="751792" y="883920"/>
            <a:ext cx="10622761" cy="699002"/>
          </a:xfrm>
        </p:spPr>
        <p:txBody>
          <a:bodyPr/>
          <a:lstStyle/>
          <a:p>
            <a:pPr algn="ctr"/>
            <a:r>
              <a:rPr lang="fr-FR" dirty="0"/>
              <a:t>Un projet organisé en 3 axes, s’appuyant sur une couche mutualisée d’infrastructures et piloté par une gouvernance partenariale publique et privée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projet Symphonie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992880" y="1805322"/>
            <a:ext cx="3474720" cy="1371600"/>
            <a:chOff x="2528" y="0"/>
            <a:chExt cx="4148018" cy="1241135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ZoneTexte 12"/>
            <p:cNvSpPr txBox="1"/>
            <p:nvPr/>
          </p:nvSpPr>
          <p:spPr>
            <a:xfrm>
              <a:off x="63115" y="60586"/>
              <a:ext cx="4026844" cy="11199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32004" rIns="64008" bIns="32004" numCol="1" spcCol="1270" anchor="ctr" anchorCtr="0">
              <a:noAutofit/>
            </a:bodyPr>
            <a:lstStyle/>
            <a:p>
              <a:pPr algn="ctr" defTabSz="746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80" b="1" dirty="0">
                  <a:latin typeface="Arial" panose="020B0604020202020204" pitchFamily="34" charset="0"/>
                  <a:cs typeface="Arial" panose="020B0604020202020204" pitchFamily="34" charset="0"/>
                </a:rPr>
                <a:t>Axe 1 </a:t>
              </a:r>
            </a:p>
            <a:p>
              <a:pPr algn="ctr" defTabSz="746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40" b="1" dirty="0">
                  <a:latin typeface="Arial" panose="020B0604020202020204" pitchFamily="34" charset="0"/>
                  <a:cs typeface="Arial" panose="020B0604020202020204" pitchFamily="34" charset="0"/>
                </a:rPr>
                <a:t>Structuration d’un système organisé et interopérable de management des territoires intelligents à une échelle départementale</a:t>
              </a:r>
              <a:endParaRPr lang="fr-FR" sz="144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3969559" y="3352870"/>
            <a:ext cx="3474720" cy="1371600"/>
            <a:chOff x="2528" y="0"/>
            <a:chExt cx="4148018" cy="1241135"/>
          </a:xfrm>
          <a:solidFill>
            <a:schemeClr val="accent3"/>
          </a:solidFill>
        </p:grpSpPr>
        <p:sp>
          <p:nvSpPr>
            <p:cNvPr id="25" name="Rectangle à coins arrondis 24"/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ZoneTexte 25"/>
            <p:cNvSpPr txBox="1"/>
            <p:nvPr/>
          </p:nvSpPr>
          <p:spPr>
            <a:xfrm>
              <a:off x="63114" y="72174"/>
              <a:ext cx="4026844" cy="111996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32004" rIns="64008" bIns="32004" numCol="1" spcCol="1270" anchor="ctr" anchorCtr="0">
              <a:noAutofit/>
            </a:bodyPr>
            <a:lstStyle/>
            <a:p>
              <a:pPr algn="ctr" defTabSz="746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80" b="1" dirty="0">
                  <a:latin typeface="Arial" panose="020B0604020202020204" pitchFamily="34" charset="0"/>
                  <a:cs typeface="Arial" panose="020B0604020202020204" pitchFamily="34" charset="0"/>
                </a:rPr>
                <a:t>Axe 2</a:t>
              </a:r>
            </a:p>
            <a:p>
              <a:pPr algn="ctr" defTabSz="746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40" b="1" dirty="0">
                  <a:latin typeface="Arial" panose="020B0604020202020204" pitchFamily="34" charset="0"/>
                  <a:cs typeface="Arial" panose="020B0604020202020204" pitchFamily="34" charset="0"/>
                </a:rPr>
                <a:t>Développement d’un écosystème digital pour la résilience du territoire face aux changements climatiques</a:t>
              </a:r>
              <a:endParaRPr lang="fr-FR" sz="144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3956304" y="4923643"/>
            <a:ext cx="3474720" cy="1371600"/>
            <a:chOff x="2528" y="0"/>
            <a:chExt cx="4148018" cy="1241135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ZoneTexte 28"/>
            <p:cNvSpPr txBox="1"/>
            <p:nvPr/>
          </p:nvSpPr>
          <p:spPr>
            <a:xfrm>
              <a:off x="63115" y="60586"/>
              <a:ext cx="4026844" cy="11199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32004" rIns="64008" bIns="32004" numCol="1" spcCol="1270" anchor="ctr" anchorCtr="0">
              <a:noAutofit/>
            </a:bodyPr>
            <a:lstStyle/>
            <a:p>
              <a:pPr algn="ctr" defTabSz="746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80" b="1" dirty="0">
                  <a:latin typeface="Arial" panose="020B0604020202020204" pitchFamily="34" charset="0"/>
                  <a:cs typeface="Arial" panose="020B0604020202020204" pitchFamily="34" charset="0"/>
                </a:rPr>
                <a:t>Axe 3 </a:t>
              </a:r>
            </a:p>
            <a:p>
              <a:pPr algn="ctr" defTabSz="746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40" b="1" dirty="0">
                  <a:latin typeface="Arial" panose="020B0604020202020204" pitchFamily="34" charset="0"/>
                  <a:cs typeface="Arial" panose="020B0604020202020204" pitchFamily="34" charset="0"/>
                </a:rPr>
                <a:t>Amélioration du développement économique du territoire au travers d’outils connectés</a:t>
              </a:r>
              <a:endParaRPr lang="fr-FR" sz="144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Double flèche horizontale 6"/>
          <p:cNvSpPr/>
          <p:nvPr/>
        </p:nvSpPr>
        <p:spPr>
          <a:xfrm>
            <a:off x="3078480" y="2302401"/>
            <a:ext cx="631970" cy="37744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sp>
        <p:nvSpPr>
          <p:cNvPr id="35" name="Rectangle à coins arrondis 34"/>
          <p:cNvSpPr/>
          <p:nvPr/>
        </p:nvSpPr>
        <p:spPr>
          <a:xfrm>
            <a:off x="792422" y="1805322"/>
            <a:ext cx="2103178" cy="442296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fr-FR" sz="1920" b="1" dirty="0"/>
              <a:t>Infrastructures numériques</a:t>
            </a:r>
          </a:p>
          <a:p>
            <a:pPr algn="ctr"/>
            <a:endParaRPr lang="fr-FR" sz="1680" dirty="0"/>
          </a:p>
          <a:p>
            <a:pPr algn="ctr"/>
            <a:r>
              <a:rPr lang="fr-FR" sz="1680" dirty="0"/>
              <a:t>Fibre optique</a:t>
            </a:r>
          </a:p>
          <a:p>
            <a:pPr algn="ctr"/>
            <a:r>
              <a:rPr lang="fr-FR" sz="1680" dirty="0"/>
              <a:t>- </a:t>
            </a:r>
          </a:p>
          <a:p>
            <a:pPr algn="ctr"/>
            <a:r>
              <a:rPr lang="fr-FR" sz="1680" dirty="0"/>
              <a:t>Radio</a:t>
            </a:r>
          </a:p>
        </p:txBody>
      </p:sp>
      <p:sp>
        <p:nvSpPr>
          <p:cNvPr id="36" name="Double flèche horizontale 35"/>
          <p:cNvSpPr/>
          <p:nvPr/>
        </p:nvSpPr>
        <p:spPr>
          <a:xfrm>
            <a:off x="3078480" y="3828084"/>
            <a:ext cx="631970" cy="37744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sp>
        <p:nvSpPr>
          <p:cNvPr id="37" name="Double flèche horizontale 36"/>
          <p:cNvSpPr/>
          <p:nvPr/>
        </p:nvSpPr>
        <p:spPr>
          <a:xfrm>
            <a:off x="3078480" y="5452772"/>
            <a:ext cx="631970" cy="377440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sp>
        <p:nvSpPr>
          <p:cNvPr id="38" name="Rectangle à coins arrondis 37"/>
          <p:cNvSpPr/>
          <p:nvPr/>
        </p:nvSpPr>
        <p:spPr>
          <a:xfrm>
            <a:off x="8317879" y="1805323"/>
            <a:ext cx="3200400" cy="4489921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t"/>
          <a:lstStyle/>
          <a:p>
            <a:pPr algn="ctr"/>
            <a:r>
              <a:rPr lang="fr-FR" sz="1920" b="1" dirty="0"/>
              <a:t>Une gouvernance partenariale publique et privée </a:t>
            </a:r>
            <a:endParaRPr lang="fr-FR" sz="1680" dirty="0"/>
          </a:p>
        </p:txBody>
      </p:sp>
      <p:sp>
        <p:nvSpPr>
          <p:cNvPr id="39" name="Double flèche horizontale 38"/>
          <p:cNvSpPr/>
          <p:nvPr/>
        </p:nvSpPr>
        <p:spPr>
          <a:xfrm>
            <a:off x="7563039" y="2285901"/>
            <a:ext cx="631970" cy="377440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sp>
        <p:nvSpPr>
          <p:cNvPr id="40" name="Double flèche horizontale 39"/>
          <p:cNvSpPr/>
          <p:nvPr/>
        </p:nvSpPr>
        <p:spPr>
          <a:xfrm>
            <a:off x="7563039" y="3811584"/>
            <a:ext cx="631970" cy="377440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sp>
        <p:nvSpPr>
          <p:cNvPr id="41" name="Double flèche horizontale 40"/>
          <p:cNvSpPr/>
          <p:nvPr/>
        </p:nvSpPr>
        <p:spPr>
          <a:xfrm>
            <a:off x="7563039" y="5436272"/>
            <a:ext cx="631970" cy="377440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60"/>
          </a:p>
        </p:txBody>
      </p:sp>
      <p:pic>
        <p:nvPicPr>
          <p:cNvPr id="42" name="Imag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1312" y="3192518"/>
            <a:ext cx="1892714" cy="6341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7760" y="5074920"/>
            <a:ext cx="942346" cy="548640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9336" y="5068919"/>
            <a:ext cx="1281318" cy="548640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6662" y="4126080"/>
            <a:ext cx="1925348" cy="601334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2617"/>
            <a:ext cx="1554480" cy="52083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464" y="3405712"/>
            <a:ext cx="805090" cy="40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5988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14224" y="137161"/>
            <a:ext cx="7963552" cy="593471"/>
          </a:xfrm>
        </p:spPr>
        <p:txBody>
          <a:bodyPr/>
          <a:lstStyle/>
          <a:p>
            <a:r>
              <a:rPr lang="fr-FR" sz="1440" dirty="0"/>
              <a:t>Axe 1 : Structuration d’un système organisé et interopérable de management des territoires intelligents à une échelle départementale</a:t>
            </a: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2617"/>
            <a:ext cx="1554480" cy="520830"/>
          </a:xfrm>
          <a:prstGeom prst="rect">
            <a:avLst/>
          </a:prstGeom>
        </p:spPr>
      </p:pic>
      <p:sp>
        <p:nvSpPr>
          <p:cNvPr id="131" name="ZoneTexte 130"/>
          <p:cNvSpPr txBox="1"/>
          <p:nvPr/>
        </p:nvSpPr>
        <p:spPr>
          <a:xfrm>
            <a:off x="7346606" y="5427352"/>
            <a:ext cx="3938082" cy="118920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wrap="square" lIns="263303" tIns="131652" rIns="263303" bIns="131652" rtlCol="0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Faciliter la mise en œuvre de nouveaux services numériques via des solutions clés en main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Optimiser les coûts et améliorer la qualité des services via l’effet de mutualisation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tx1"/>
              </a:solidFill>
              <a:latin typeface="Lato" pitchFamily="34" charset="0"/>
              <a:ea typeface="Lato" pitchFamily="34" charset="0"/>
              <a:cs typeface="Lato" pitchFamily="34" charset="0"/>
            </a:endParaRPr>
          </a:p>
        </p:txBody>
      </p:sp>
      <p:sp>
        <p:nvSpPr>
          <p:cNvPr id="8" name="Rectangle à coins arrondis 27">
            <a:extLst>
              <a:ext uri="{FF2B5EF4-FFF2-40B4-BE49-F238E27FC236}">
                <a16:creationId xmlns:a16="http://schemas.microsoft.com/office/drawing/2014/main" id="{AA5AD512-DF20-4F1D-B0A7-1B0F74E1FDC0}"/>
              </a:ext>
            </a:extLst>
          </p:cNvPr>
          <p:cNvSpPr/>
          <p:nvPr/>
        </p:nvSpPr>
        <p:spPr>
          <a:xfrm>
            <a:off x="4069593" y="2628815"/>
            <a:ext cx="2957706" cy="2343821"/>
          </a:xfrm>
          <a:prstGeom prst="roundRect">
            <a:avLst/>
          </a:prstGeom>
          <a:noFill/>
          <a:ln>
            <a:solidFill>
              <a:srgbClr val="33333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7613D23-30D7-4757-881B-59082E22E73B}"/>
              </a:ext>
            </a:extLst>
          </p:cNvPr>
          <p:cNvGrpSpPr/>
          <p:nvPr/>
        </p:nvGrpSpPr>
        <p:grpSpPr>
          <a:xfrm>
            <a:off x="7469184" y="4473965"/>
            <a:ext cx="1821466" cy="531019"/>
            <a:chOff x="2528" y="0"/>
            <a:chExt cx="4148018" cy="1241135"/>
          </a:xfrm>
          <a:solidFill>
            <a:schemeClr val="accent2"/>
          </a:solidFill>
        </p:grpSpPr>
        <p:sp>
          <p:nvSpPr>
            <p:cNvPr id="10" name="Rectangle à coins arrondis 30">
              <a:extLst>
                <a:ext uri="{FF2B5EF4-FFF2-40B4-BE49-F238E27FC236}">
                  <a16:creationId xmlns:a16="http://schemas.microsoft.com/office/drawing/2014/main" id="{FC8429B6-752C-428E-A26F-B9B44C9A1D6A}"/>
                </a:ext>
              </a:extLst>
            </p:cNvPr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1148280-C940-4B27-AF6C-7F84F71107D2}"/>
                </a:ext>
              </a:extLst>
            </p:cNvPr>
            <p:cNvSpPr txBox="1"/>
            <p:nvPr/>
          </p:nvSpPr>
          <p:spPr>
            <a:xfrm>
              <a:off x="63114" y="60586"/>
              <a:ext cx="4026844" cy="111996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6" tIns="24004" rIns="48006" bIns="24004" spcCol="1270" anchor="ctr"/>
            <a:lstStyle/>
            <a:p>
              <a:pPr algn="ctr" defTabSz="56007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946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Vidéo Protection</a:t>
              </a:r>
            </a:p>
          </p:txBody>
        </p:sp>
      </p:grpSp>
      <p:sp>
        <p:nvSpPr>
          <p:cNvPr id="12" name="Rectangle à coins arrondis 32">
            <a:extLst>
              <a:ext uri="{FF2B5EF4-FFF2-40B4-BE49-F238E27FC236}">
                <a16:creationId xmlns:a16="http://schemas.microsoft.com/office/drawing/2014/main" id="{BC80A334-8FCA-40C5-986B-0AA081D113E9}"/>
              </a:ext>
            </a:extLst>
          </p:cNvPr>
          <p:cNvSpPr/>
          <p:nvPr/>
        </p:nvSpPr>
        <p:spPr>
          <a:xfrm>
            <a:off x="7182143" y="2628815"/>
            <a:ext cx="4349616" cy="2711621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822960">
              <a:defRPr/>
            </a:pPr>
            <a:endParaRPr lang="fr-FR" sz="1260" dirty="0">
              <a:solidFill>
                <a:srgbClr val="FFFFFF"/>
              </a:solidFill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FE5728-ACF9-499C-80E2-23C0183FF9B3}"/>
              </a:ext>
            </a:extLst>
          </p:cNvPr>
          <p:cNvGrpSpPr/>
          <p:nvPr/>
        </p:nvGrpSpPr>
        <p:grpSpPr>
          <a:xfrm>
            <a:off x="4309731" y="2733656"/>
            <a:ext cx="2535191" cy="813366"/>
            <a:chOff x="-155427" y="512509"/>
            <a:chExt cx="4647381" cy="1241136"/>
          </a:xfrm>
          <a:solidFill>
            <a:srgbClr val="161A44"/>
          </a:solidFill>
        </p:grpSpPr>
        <p:sp>
          <p:nvSpPr>
            <p:cNvPr id="14" name="Rectangle à coins arrondis 34">
              <a:extLst>
                <a:ext uri="{FF2B5EF4-FFF2-40B4-BE49-F238E27FC236}">
                  <a16:creationId xmlns:a16="http://schemas.microsoft.com/office/drawing/2014/main" id="{A3554B57-3EA2-400B-9DD3-1B9717480728}"/>
                </a:ext>
              </a:extLst>
            </p:cNvPr>
            <p:cNvSpPr/>
            <p:nvPr/>
          </p:nvSpPr>
          <p:spPr>
            <a:xfrm>
              <a:off x="-155427" y="512509"/>
              <a:ext cx="4647381" cy="1241136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BDE4DB9-006F-4D5B-800E-D7DF51A6248E}"/>
                </a:ext>
              </a:extLst>
            </p:cNvPr>
            <p:cNvSpPr txBox="1"/>
            <p:nvPr/>
          </p:nvSpPr>
          <p:spPr>
            <a:xfrm>
              <a:off x="169087" y="573094"/>
              <a:ext cx="4026843" cy="111996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6" tIns="24004" rIns="48006" bIns="24004" spcCol="1270" anchor="ctr"/>
            <a:lstStyle/>
            <a:p>
              <a:pPr algn="ctr" defTabSz="56007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32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Plateforme d’administration fonctionnelle du territoire intelligent</a:t>
              </a:r>
            </a:p>
          </p:txBody>
        </p:sp>
      </p:grpSp>
      <p:sp>
        <p:nvSpPr>
          <p:cNvPr id="16" name="Rectangle à coins arrondis 36">
            <a:extLst>
              <a:ext uri="{FF2B5EF4-FFF2-40B4-BE49-F238E27FC236}">
                <a16:creationId xmlns:a16="http://schemas.microsoft.com/office/drawing/2014/main" id="{72CC2988-E74B-479B-B646-C85E35346F15}"/>
              </a:ext>
            </a:extLst>
          </p:cNvPr>
          <p:cNvSpPr/>
          <p:nvPr/>
        </p:nvSpPr>
        <p:spPr>
          <a:xfrm>
            <a:off x="713527" y="2568928"/>
            <a:ext cx="3037145" cy="3022700"/>
          </a:xfrm>
          <a:prstGeom prst="round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3BA7CFE-7CDC-450D-A57E-60FB99DAC74B}"/>
              </a:ext>
            </a:extLst>
          </p:cNvPr>
          <p:cNvGrpSpPr/>
          <p:nvPr/>
        </p:nvGrpSpPr>
        <p:grpSpPr>
          <a:xfrm>
            <a:off x="1046345" y="2863858"/>
            <a:ext cx="2449084" cy="385444"/>
            <a:chOff x="2528" y="0"/>
            <a:chExt cx="4148018" cy="1241135"/>
          </a:xfrm>
          <a:solidFill>
            <a:schemeClr val="accent5"/>
          </a:solidFill>
        </p:grpSpPr>
        <p:sp>
          <p:nvSpPr>
            <p:cNvPr id="18" name="Rectangle à coins arrondis 38">
              <a:extLst>
                <a:ext uri="{FF2B5EF4-FFF2-40B4-BE49-F238E27FC236}">
                  <a16:creationId xmlns:a16="http://schemas.microsoft.com/office/drawing/2014/main" id="{74460C47-928F-4E6B-A665-C3AC4E81E3E0}"/>
                </a:ext>
              </a:extLst>
            </p:cNvPr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9FBCDE27-608E-4F37-A387-56112E7AAF91}"/>
                </a:ext>
              </a:extLst>
            </p:cNvPr>
            <p:cNvSpPr txBox="1"/>
            <p:nvPr/>
          </p:nvSpPr>
          <p:spPr>
            <a:xfrm>
              <a:off x="29101" y="60587"/>
              <a:ext cx="4026844" cy="111996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6" tIns="24004" rIns="48006" bIns="24004" spcCol="1270" anchor="ctr"/>
            <a:lstStyle/>
            <a:p>
              <a:pPr algn="ctr" defTabSz="56007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320" b="1" dirty="0" err="1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DataCenter</a:t>
              </a:r>
              <a:endParaRPr lang="fr-FR" sz="132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99CFE5F-6C9A-4E54-8E5B-2C745ACA11EC}"/>
              </a:ext>
            </a:extLst>
          </p:cNvPr>
          <p:cNvGrpSpPr/>
          <p:nvPr/>
        </p:nvGrpSpPr>
        <p:grpSpPr>
          <a:xfrm>
            <a:off x="7421626" y="2691263"/>
            <a:ext cx="3911520" cy="531019"/>
            <a:chOff x="2528" y="0"/>
            <a:chExt cx="4148018" cy="1241135"/>
          </a:xfrm>
          <a:solidFill>
            <a:schemeClr val="accent3"/>
          </a:solidFill>
        </p:grpSpPr>
        <p:sp>
          <p:nvSpPr>
            <p:cNvPr id="21" name="Rectangle à coins arrondis 41">
              <a:extLst>
                <a:ext uri="{FF2B5EF4-FFF2-40B4-BE49-F238E27FC236}">
                  <a16:creationId xmlns:a16="http://schemas.microsoft.com/office/drawing/2014/main" id="{5C899FBD-B6AA-48CC-8942-C00A62B3F136}"/>
                </a:ext>
              </a:extLst>
            </p:cNvPr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8C59D86-ED1F-4FB4-914A-12237E23B515}"/>
                </a:ext>
              </a:extLst>
            </p:cNvPr>
            <p:cNvSpPr txBox="1"/>
            <p:nvPr/>
          </p:nvSpPr>
          <p:spPr>
            <a:xfrm>
              <a:off x="63114" y="60588"/>
              <a:ext cx="3703786" cy="111996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6" tIns="24004" rIns="48006" bIns="24004" spcCol="1270" anchor="ctr"/>
            <a:lstStyle/>
            <a:p>
              <a:pPr algn="ctr" defTabSz="56007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32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Services numériques opérationnels de proximité à la population</a:t>
              </a:r>
            </a:p>
          </p:txBody>
        </p:sp>
      </p:grpSp>
      <p:sp>
        <p:nvSpPr>
          <p:cNvPr id="23" name="Double flèche horizontale 43">
            <a:extLst>
              <a:ext uri="{FF2B5EF4-FFF2-40B4-BE49-F238E27FC236}">
                <a16:creationId xmlns:a16="http://schemas.microsoft.com/office/drawing/2014/main" id="{EA273887-4E53-4E73-A276-3321808A9F18}"/>
              </a:ext>
            </a:extLst>
          </p:cNvPr>
          <p:cNvSpPr/>
          <p:nvPr/>
        </p:nvSpPr>
        <p:spPr>
          <a:xfrm rot="16200000">
            <a:off x="2005659" y="2115394"/>
            <a:ext cx="557630" cy="240782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>
              <a:defRPr/>
            </a:pPr>
            <a:endParaRPr lang="fr-FR" sz="1620">
              <a:solidFill>
                <a:srgbClr val="FFFFFF"/>
              </a:solidFill>
            </a:endParaRPr>
          </a:p>
        </p:txBody>
      </p:sp>
      <p:sp>
        <p:nvSpPr>
          <p:cNvPr id="24" name="Double flèche horizontale 44">
            <a:extLst>
              <a:ext uri="{FF2B5EF4-FFF2-40B4-BE49-F238E27FC236}">
                <a16:creationId xmlns:a16="http://schemas.microsoft.com/office/drawing/2014/main" id="{44CC2149-FFED-4455-902B-06E397754328}"/>
              </a:ext>
            </a:extLst>
          </p:cNvPr>
          <p:cNvSpPr/>
          <p:nvPr/>
        </p:nvSpPr>
        <p:spPr>
          <a:xfrm rot="16200000">
            <a:off x="5293293" y="2116690"/>
            <a:ext cx="598490" cy="240779"/>
          </a:xfrm>
          <a:prstGeom prst="leftRightArrow">
            <a:avLst>
              <a:gd name="adj1" fmla="val 57065"/>
              <a:gd name="adj2" fmla="val 50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>
              <a:defRPr/>
            </a:pPr>
            <a:endParaRPr lang="fr-FR" sz="1620">
              <a:solidFill>
                <a:srgbClr val="FFFFFF"/>
              </a:solidFill>
            </a:endParaRPr>
          </a:p>
        </p:txBody>
      </p:sp>
      <p:sp>
        <p:nvSpPr>
          <p:cNvPr id="25" name="Double flèche horizontale 45">
            <a:extLst>
              <a:ext uri="{FF2B5EF4-FFF2-40B4-BE49-F238E27FC236}">
                <a16:creationId xmlns:a16="http://schemas.microsoft.com/office/drawing/2014/main" id="{C71512CA-2116-4131-AA89-EF535D6EC96C}"/>
              </a:ext>
            </a:extLst>
          </p:cNvPr>
          <p:cNvSpPr/>
          <p:nvPr/>
        </p:nvSpPr>
        <p:spPr>
          <a:xfrm rot="16200000">
            <a:off x="8779224" y="2141572"/>
            <a:ext cx="559666" cy="256051"/>
          </a:xfrm>
          <a:prstGeom prst="left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>
              <a:defRPr/>
            </a:pPr>
            <a:endParaRPr lang="fr-FR" sz="1620">
              <a:solidFill>
                <a:srgbClr val="FFFFFF"/>
              </a:solidFill>
            </a:endParaRPr>
          </a:p>
        </p:txBody>
      </p:sp>
      <p:sp>
        <p:nvSpPr>
          <p:cNvPr id="26" name="Double flèche horizontale 46">
            <a:extLst>
              <a:ext uri="{FF2B5EF4-FFF2-40B4-BE49-F238E27FC236}">
                <a16:creationId xmlns:a16="http://schemas.microsoft.com/office/drawing/2014/main" id="{B346AB92-60B8-4F3D-844C-3040C9538AAA}"/>
              </a:ext>
            </a:extLst>
          </p:cNvPr>
          <p:cNvSpPr/>
          <p:nvPr/>
        </p:nvSpPr>
        <p:spPr>
          <a:xfrm>
            <a:off x="3728922" y="3716800"/>
            <a:ext cx="452269" cy="361375"/>
          </a:xfrm>
          <a:prstGeom prst="leftRightArrow">
            <a:avLst/>
          </a:prstGeom>
          <a:solidFill>
            <a:srgbClr val="161A44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>
              <a:defRPr/>
            </a:pPr>
            <a:endParaRPr lang="fr-FR" sz="1620">
              <a:solidFill>
                <a:srgbClr val="FFFFFF"/>
              </a:solidFill>
            </a:endParaRPr>
          </a:p>
        </p:txBody>
      </p:sp>
      <p:sp>
        <p:nvSpPr>
          <p:cNvPr id="27" name="Double flèche horizontale 47">
            <a:extLst>
              <a:ext uri="{FF2B5EF4-FFF2-40B4-BE49-F238E27FC236}">
                <a16:creationId xmlns:a16="http://schemas.microsoft.com/office/drawing/2014/main" id="{7F9DC7D4-C9D5-4290-A08E-EBD4076AA318}"/>
              </a:ext>
            </a:extLst>
          </p:cNvPr>
          <p:cNvSpPr/>
          <p:nvPr/>
        </p:nvSpPr>
        <p:spPr>
          <a:xfrm>
            <a:off x="6860611" y="3658683"/>
            <a:ext cx="430734" cy="361375"/>
          </a:xfrm>
          <a:prstGeom prst="leftRightArrow">
            <a:avLst/>
          </a:prstGeom>
          <a:solidFill>
            <a:srgbClr val="161A44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>
              <a:defRPr/>
            </a:pPr>
            <a:endParaRPr lang="fr-FR" sz="1620">
              <a:solidFill>
                <a:srgbClr val="FFFFFF"/>
              </a:solidFill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E5A4C95E-00CF-4D7A-9914-6D1F3575FA3E}"/>
              </a:ext>
            </a:extLst>
          </p:cNvPr>
          <p:cNvGrpSpPr/>
          <p:nvPr/>
        </p:nvGrpSpPr>
        <p:grpSpPr>
          <a:xfrm>
            <a:off x="1264127" y="1420588"/>
            <a:ext cx="9663746" cy="456475"/>
            <a:chOff x="2528" y="0"/>
            <a:chExt cx="4148018" cy="1241135"/>
          </a:xfrm>
          <a:solidFill>
            <a:schemeClr val="accent6"/>
          </a:solidFill>
        </p:grpSpPr>
        <p:sp>
          <p:nvSpPr>
            <p:cNvPr id="29" name="Rectangle à coins arrondis 49">
              <a:extLst>
                <a:ext uri="{FF2B5EF4-FFF2-40B4-BE49-F238E27FC236}">
                  <a16:creationId xmlns:a16="http://schemas.microsoft.com/office/drawing/2014/main" id="{81DE4923-7D2F-4D14-A7A5-EB107588656B}"/>
                </a:ext>
              </a:extLst>
            </p:cNvPr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E67D0AE9-A0DB-483D-AE1D-4BA4537A7CD3}"/>
                </a:ext>
              </a:extLst>
            </p:cNvPr>
            <p:cNvSpPr txBox="1"/>
            <p:nvPr/>
          </p:nvSpPr>
          <p:spPr>
            <a:xfrm>
              <a:off x="29100" y="60587"/>
              <a:ext cx="4026844" cy="1119961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6" tIns="24004" rIns="48006" bIns="24004" spcCol="1270" anchor="ctr"/>
            <a:lstStyle/>
            <a:p>
              <a:pPr algn="ctr" defTabSz="56007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68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Infrastructures Numériques Mutualisées</a:t>
              </a:r>
            </a:p>
          </p:txBody>
        </p:sp>
      </p:grpSp>
      <p:pic>
        <p:nvPicPr>
          <p:cNvPr id="31" name="Image 51">
            <a:extLst>
              <a:ext uri="{FF2B5EF4-FFF2-40B4-BE49-F238E27FC236}">
                <a16:creationId xmlns:a16="http://schemas.microsoft.com/office/drawing/2014/main" id="{B239CAB2-AFBF-4AB7-97C6-7402293C5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1"/>
          <a:stretch>
            <a:fillRect/>
          </a:stretch>
        </p:blipFill>
        <p:spPr bwMode="auto">
          <a:xfrm>
            <a:off x="5291191" y="5171648"/>
            <a:ext cx="693734" cy="66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52">
            <a:extLst>
              <a:ext uri="{FF2B5EF4-FFF2-40B4-BE49-F238E27FC236}">
                <a16:creationId xmlns:a16="http://schemas.microsoft.com/office/drawing/2014/main" id="{A4A85783-C266-4E4C-9084-BDBE3D87B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0"/>
          <a:stretch>
            <a:fillRect/>
          </a:stretch>
        </p:blipFill>
        <p:spPr bwMode="auto">
          <a:xfrm>
            <a:off x="4886910" y="5351894"/>
            <a:ext cx="495900" cy="46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 53">
            <a:extLst>
              <a:ext uri="{FF2B5EF4-FFF2-40B4-BE49-F238E27FC236}">
                <a16:creationId xmlns:a16="http://schemas.microsoft.com/office/drawing/2014/main" id="{B560C682-43ED-44C2-ADD7-A647E814DD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2" b="21333"/>
          <a:stretch>
            <a:fillRect/>
          </a:stretch>
        </p:blipFill>
        <p:spPr bwMode="auto">
          <a:xfrm>
            <a:off x="5946288" y="5263732"/>
            <a:ext cx="815069" cy="61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à coins arrondis 54">
            <a:extLst>
              <a:ext uri="{FF2B5EF4-FFF2-40B4-BE49-F238E27FC236}">
                <a16:creationId xmlns:a16="http://schemas.microsoft.com/office/drawing/2014/main" id="{AF897E23-44A9-4AB0-8EAC-DC3BDA397CC9}"/>
              </a:ext>
            </a:extLst>
          </p:cNvPr>
          <p:cNvSpPr/>
          <p:nvPr/>
        </p:nvSpPr>
        <p:spPr>
          <a:xfrm>
            <a:off x="3896528" y="5137478"/>
            <a:ext cx="3173921" cy="1328398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D9B24AF5-1B17-43C6-AD9D-D40B78534E33}"/>
              </a:ext>
            </a:extLst>
          </p:cNvPr>
          <p:cNvGrpSpPr/>
          <p:nvPr/>
        </p:nvGrpSpPr>
        <p:grpSpPr>
          <a:xfrm>
            <a:off x="7461004" y="4090462"/>
            <a:ext cx="1830534" cy="531019"/>
            <a:chOff x="2528" y="0"/>
            <a:chExt cx="4148018" cy="1241135"/>
          </a:xfrm>
          <a:solidFill>
            <a:schemeClr val="accent2"/>
          </a:solidFill>
        </p:grpSpPr>
        <p:sp>
          <p:nvSpPr>
            <p:cNvPr id="36" name="Rectangle à coins arrondis 56">
              <a:extLst>
                <a:ext uri="{FF2B5EF4-FFF2-40B4-BE49-F238E27FC236}">
                  <a16:creationId xmlns:a16="http://schemas.microsoft.com/office/drawing/2014/main" id="{B49EC3F4-114B-489B-82C2-02CEEDCE9F13}"/>
                </a:ext>
              </a:extLst>
            </p:cNvPr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0B2EF4CE-3098-4583-AE36-2F790362F8B5}"/>
                </a:ext>
              </a:extLst>
            </p:cNvPr>
            <p:cNvSpPr txBox="1"/>
            <p:nvPr/>
          </p:nvSpPr>
          <p:spPr>
            <a:xfrm>
              <a:off x="63114" y="60586"/>
              <a:ext cx="4026844" cy="111996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6" tIns="24004" rIns="48006" bIns="24004" spcCol="1270" anchor="ctr"/>
            <a:lstStyle/>
            <a:p>
              <a:pPr algn="ctr" defTabSz="56007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946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Bâtiment intelligent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4F521875-7D19-4B7E-AE21-ED79DDBA2F04}"/>
              </a:ext>
            </a:extLst>
          </p:cNvPr>
          <p:cNvGrpSpPr/>
          <p:nvPr/>
        </p:nvGrpSpPr>
        <p:grpSpPr>
          <a:xfrm>
            <a:off x="7461004" y="3719585"/>
            <a:ext cx="1830534" cy="531019"/>
            <a:chOff x="2528" y="0"/>
            <a:chExt cx="4148018" cy="1241135"/>
          </a:xfrm>
          <a:solidFill>
            <a:schemeClr val="accent2"/>
          </a:solidFill>
        </p:grpSpPr>
        <p:sp>
          <p:nvSpPr>
            <p:cNvPr id="39" name="Rectangle à coins arrondis 59">
              <a:extLst>
                <a:ext uri="{FF2B5EF4-FFF2-40B4-BE49-F238E27FC236}">
                  <a16:creationId xmlns:a16="http://schemas.microsoft.com/office/drawing/2014/main" id="{CB71D69E-4C15-4C33-8329-E8464C057FA3}"/>
                </a:ext>
              </a:extLst>
            </p:cNvPr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11757265-AB4C-484F-A0DE-F28499AAA57A}"/>
                </a:ext>
              </a:extLst>
            </p:cNvPr>
            <p:cNvSpPr txBox="1"/>
            <p:nvPr/>
          </p:nvSpPr>
          <p:spPr>
            <a:xfrm>
              <a:off x="63114" y="60586"/>
              <a:ext cx="4026844" cy="111996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6" tIns="24004" rIns="48006" bIns="24004" spcCol="1270" anchor="ctr"/>
            <a:lstStyle/>
            <a:p>
              <a:pPr algn="ctr" defTabSz="56007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946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Éclairage intelligent &amp; IRVE</a:t>
              </a:r>
            </a:p>
          </p:txBody>
        </p: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0A4C660B-D39B-45C8-A0A9-16CCC1D3B460}"/>
              </a:ext>
            </a:extLst>
          </p:cNvPr>
          <p:cNvSpPr txBox="1"/>
          <p:nvPr/>
        </p:nvSpPr>
        <p:spPr>
          <a:xfrm>
            <a:off x="4170925" y="5924624"/>
            <a:ext cx="2620114" cy="4668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48006" tIns="24004" rIns="48006" bIns="24004" spcCol="1270" anchor="ctr"/>
          <a:lstStyle/>
          <a:p>
            <a:pPr algn="ctr" defTabSz="560070">
              <a:lnSpc>
                <a:spcPct val="90000"/>
              </a:lnSpc>
              <a:spcAft>
                <a:spcPct val="35000"/>
              </a:spcAft>
              <a:defRPr/>
            </a:pPr>
            <a:r>
              <a:rPr lang="fr-FR" sz="144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Collectivités</a:t>
            </a:r>
          </a:p>
        </p:txBody>
      </p:sp>
      <p:pic>
        <p:nvPicPr>
          <p:cNvPr id="42" name="Image 64">
            <a:extLst>
              <a:ext uri="{FF2B5EF4-FFF2-40B4-BE49-F238E27FC236}">
                <a16:creationId xmlns:a16="http://schemas.microsoft.com/office/drawing/2014/main" id="{7034CC32-F7C7-45B1-AA00-810632997E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7"/>
          <a:stretch>
            <a:fillRect/>
          </a:stretch>
        </p:blipFill>
        <p:spPr bwMode="auto">
          <a:xfrm>
            <a:off x="9925356" y="3240367"/>
            <a:ext cx="1239751" cy="97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65">
            <a:extLst>
              <a:ext uri="{FF2B5EF4-FFF2-40B4-BE49-F238E27FC236}">
                <a16:creationId xmlns:a16="http://schemas.microsoft.com/office/drawing/2014/main" id="{EAA62645-294B-45D8-AADC-2FC32BEB1B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8"/>
          <a:stretch>
            <a:fillRect/>
          </a:stretch>
        </p:blipFill>
        <p:spPr bwMode="auto">
          <a:xfrm>
            <a:off x="9593406" y="4173407"/>
            <a:ext cx="1007626" cy="84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 66">
            <a:extLst>
              <a:ext uri="{FF2B5EF4-FFF2-40B4-BE49-F238E27FC236}">
                <a16:creationId xmlns:a16="http://schemas.microsoft.com/office/drawing/2014/main" id="{F6B3DACB-AC12-4D73-AC52-1E0D62C3C9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67"/>
          <a:stretch>
            <a:fillRect/>
          </a:stretch>
        </p:blipFill>
        <p:spPr bwMode="auto">
          <a:xfrm>
            <a:off x="4773942" y="3379679"/>
            <a:ext cx="1521992" cy="108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67">
            <a:extLst>
              <a:ext uri="{FF2B5EF4-FFF2-40B4-BE49-F238E27FC236}">
                <a16:creationId xmlns:a16="http://schemas.microsoft.com/office/drawing/2014/main" id="{CEA51535-C7B3-4FD0-87D7-51EC6156E3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99"/>
          <a:stretch>
            <a:fillRect/>
          </a:stretch>
        </p:blipFill>
        <p:spPr bwMode="auto">
          <a:xfrm>
            <a:off x="1459353" y="3173718"/>
            <a:ext cx="1940231" cy="159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Double flèche horizontale 62">
            <a:extLst>
              <a:ext uri="{FF2B5EF4-FFF2-40B4-BE49-F238E27FC236}">
                <a16:creationId xmlns:a16="http://schemas.microsoft.com/office/drawing/2014/main" id="{8231D991-DED2-4C24-AB44-9FF828B1DAE6}"/>
              </a:ext>
            </a:extLst>
          </p:cNvPr>
          <p:cNvSpPr/>
          <p:nvPr/>
        </p:nvSpPr>
        <p:spPr>
          <a:xfrm rot="5400000">
            <a:off x="5165882" y="4554017"/>
            <a:ext cx="714604" cy="486490"/>
          </a:xfrm>
          <a:prstGeom prst="leftRightArrow">
            <a:avLst/>
          </a:prstGeom>
          <a:solidFill>
            <a:srgbClr val="161A44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>
              <a:defRPr/>
            </a:pPr>
            <a:endParaRPr lang="fr-FR" sz="1620">
              <a:solidFill>
                <a:srgbClr val="FFFFFF"/>
              </a:solidFill>
            </a:endParaRP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FF442B24-E202-4CCD-9E92-E66798C0D0E1}"/>
              </a:ext>
            </a:extLst>
          </p:cNvPr>
          <p:cNvGrpSpPr/>
          <p:nvPr/>
        </p:nvGrpSpPr>
        <p:grpSpPr>
          <a:xfrm>
            <a:off x="7445142" y="3363068"/>
            <a:ext cx="1844162" cy="398962"/>
            <a:chOff x="2528" y="0"/>
            <a:chExt cx="4148018" cy="1241135"/>
          </a:xfrm>
          <a:solidFill>
            <a:schemeClr val="accent2"/>
          </a:solidFill>
        </p:grpSpPr>
        <p:sp>
          <p:nvSpPr>
            <p:cNvPr id="49" name="Rectangle à coins arrondis 72">
              <a:extLst>
                <a:ext uri="{FF2B5EF4-FFF2-40B4-BE49-F238E27FC236}">
                  <a16:creationId xmlns:a16="http://schemas.microsoft.com/office/drawing/2014/main" id="{8C09C4C1-52C5-41FF-AFD3-E83075676933}"/>
                </a:ext>
              </a:extLst>
            </p:cNvPr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D81F570E-E8CD-4E53-8DF3-2FCBE1B83FFF}"/>
                </a:ext>
              </a:extLst>
            </p:cNvPr>
            <p:cNvSpPr txBox="1"/>
            <p:nvPr/>
          </p:nvSpPr>
          <p:spPr>
            <a:xfrm>
              <a:off x="63114" y="60586"/>
              <a:ext cx="4026844" cy="1119961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8006" tIns="24004" rIns="48006" bIns="24004" spcCol="1270" anchor="ctr"/>
            <a:lstStyle/>
            <a:p>
              <a:pPr algn="ctr" defTabSz="56007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946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Internet et téléphonie</a:t>
              </a:r>
            </a:p>
          </p:txBody>
        </p:sp>
      </p:grpSp>
      <p:pic>
        <p:nvPicPr>
          <p:cNvPr id="51" name="Graphique 50" descr="Voiture électrique">
            <a:extLst>
              <a:ext uri="{FF2B5EF4-FFF2-40B4-BE49-F238E27FC236}">
                <a16:creationId xmlns:a16="http://schemas.microsoft.com/office/drawing/2014/main" id="{AD3A146D-99A7-42BA-B658-476C1B816F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01032" y="4201913"/>
            <a:ext cx="732114" cy="732114"/>
          </a:xfrm>
          <a:prstGeom prst="rect">
            <a:avLst/>
          </a:prstGeom>
        </p:spPr>
      </p:pic>
      <p:pic>
        <p:nvPicPr>
          <p:cNvPr id="52" name="Picture 8" descr="Commissions Administratives Paritaires - data.gouv.fr">
            <a:extLst>
              <a:ext uri="{FF2B5EF4-FFF2-40B4-BE49-F238E27FC236}">
                <a16:creationId xmlns:a16="http://schemas.microsoft.com/office/drawing/2014/main" id="{BFFDCD9F-6458-4E3A-B484-B860560E5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47" y="5302354"/>
            <a:ext cx="904045" cy="56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94A56F2C-C876-49BE-AA3D-18CD449CDED9}"/>
              </a:ext>
            </a:extLst>
          </p:cNvPr>
          <p:cNvSpPr txBox="1"/>
          <p:nvPr/>
        </p:nvSpPr>
        <p:spPr>
          <a:xfrm>
            <a:off x="969804" y="868680"/>
            <a:ext cx="1025239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80" b="1" cap="all" dirty="0">
                <a:solidFill>
                  <a:schemeClr val="bg2"/>
                </a:solidFill>
                <a:latin typeface="Lato"/>
                <a:ea typeface="Lato" pitchFamily="34" charset="0"/>
                <a:cs typeface="Lato" pitchFamily="34" charset="0"/>
              </a:rPr>
              <a:t>Lever les verrous liés aux manques de connaissances et de moyens des collectivités</a:t>
            </a:r>
          </a:p>
        </p:txBody>
      </p:sp>
      <p:sp>
        <p:nvSpPr>
          <p:cNvPr id="69" name="Rectangle à coins arrondis 78">
            <a:extLst>
              <a:ext uri="{FF2B5EF4-FFF2-40B4-BE49-F238E27FC236}">
                <a16:creationId xmlns:a16="http://schemas.microsoft.com/office/drawing/2014/main" id="{0EA3CD76-45A9-4424-BC22-042A0558953B}"/>
              </a:ext>
            </a:extLst>
          </p:cNvPr>
          <p:cNvSpPr/>
          <p:nvPr/>
        </p:nvSpPr>
        <p:spPr bwMode="auto">
          <a:xfrm>
            <a:off x="6057828" y="7055491"/>
            <a:ext cx="2752724" cy="23452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>
              <a:defRPr/>
            </a:pPr>
            <a:r>
              <a:rPr lang="fr-FR" sz="1080" b="1" dirty="0">
                <a:solidFill>
                  <a:srgbClr val="9B0C82"/>
                </a:solidFill>
                <a:latin typeface="Lato" panose="020F0502020204030203" pitchFamily="34" charset="0"/>
              </a:rPr>
              <a:t>Souveraineté de la donnée</a:t>
            </a:r>
          </a:p>
        </p:txBody>
      </p:sp>
    </p:spTree>
    <p:extLst>
      <p:ext uri="{BB962C8B-B14F-4D97-AF65-F5344CB8AC3E}">
        <p14:creationId xmlns:p14="http://schemas.microsoft.com/office/powerpoint/2010/main" val="231501826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14224" y="137161"/>
            <a:ext cx="7963552" cy="593471"/>
          </a:xfrm>
        </p:spPr>
        <p:txBody>
          <a:bodyPr/>
          <a:lstStyle/>
          <a:p>
            <a:r>
              <a:rPr lang="fr-FR" sz="1440" dirty="0"/>
              <a:t>Axe 1 : Structuration d’un système organisé et interopérable de management des territoires intelligents à une échelle départementale</a:t>
            </a:r>
          </a:p>
        </p:txBody>
      </p:sp>
      <p:pic>
        <p:nvPicPr>
          <p:cNvPr id="83" name="Image 8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2617"/>
            <a:ext cx="1554480" cy="520830"/>
          </a:xfrm>
          <a:prstGeom prst="rect">
            <a:avLst/>
          </a:prstGeom>
        </p:spPr>
      </p:pic>
      <p:pic>
        <p:nvPicPr>
          <p:cNvPr id="42" name="Image 64">
            <a:extLst>
              <a:ext uri="{FF2B5EF4-FFF2-40B4-BE49-F238E27FC236}">
                <a16:creationId xmlns:a16="http://schemas.microsoft.com/office/drawing/2014/main" id="{7034CC32-F7C7-45B1-AA00-810632997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7"/>
          <a:stretch>
            <a:fillRect/>
          </a:stretch>
        </p:blipFill>
        <p:spPr bwMode="auto">
          <a:xfrm>
            <a:off x="7978434" y="1195765"/>
            <a:ext cx="1239751" cy="97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94A56F2C-C876-49BE-AA3D-18CD449CDED9}"/>
              </a:ext>
            </a:extLst>
          </p:cNvPr>
          <p:cNvSpPr txBox="1"/>
          <p:nvPr/>
        </p:nvSpPr>
        <p:spPr>
          <a:xfrm>
            <a:off x="1299369" y="679606"/>
            <a:ext cx="10252390" cy="35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80" b="1" cap="all" dirty="0">
                <a:solidFill>
                  <a:schemeClr val="bg2"/>
                </a:solidFill>
                <a:latin typeface="Lato"/>
                <a:ea typeface="Lato" pitchFamily="34" charset="0"/>
                <a:cs typeface="Lato" pitchFamily="34" charset="0"/>
              </a:rPr>
              <a:t>INNOVER ET Mutualiser pour les collectivités</a:t>
            </a:r>
          </a:p>
        </p:txBody>
      </p:sp>
      <p:grpSp>
        <p:nvGrpSpPr>
          <p:cNvPr id="54" name="Groupe 74">
            <a:extLst>
              <a:ext uri="{FF2B5EF4-FFF2-40B4-BE49-F238E27FC236}">
                <a16:creationId xmlns:a16="http://schemas.microsoft.com/office/drawing/2014/main" id="{C0B51A52-EE48-47D1-AE10-ECCDA8BB3CAE}"/>
              </a:ext>
            </a:extLst>
          </p:cNvPr>
          <p:cNvGrpSpPr>
            <a:grpSpLocks/>
          </p:cNvGrpSpPr>
          <p:nvPr/>
        </p:nvGrpSpPr>
        <p:grpSpPr bwMode="auto">
          <a:xfrm>
            <a:off x="1718041" y="1075863"/>
            <a:ext cx="3179446" cy="1476356"/>
            <a:chOff x="1075937" y="2513423"/>
            <a:chExt cx="3021250" cy="1956467"/>
          </a:xfrm>
        </p:grpSpPr>
        <p:sp>
          <p:nvSpPr>
            <p:cNvPr id="55" name="Rectangle à coins arrondis 77">
              <a:extLst>
                <a:ext uri="{FF2B5EF4-FFF2-40B4-BE49-F238E27FC236}">
                  <a16:creationId xmlns:a16="http://schemas.microsoft.com/office/drawing/2014/main" id="{ECB17062-9BF0-4BD3-9867-D848214CB814}"/>
                </a:ext>
              </a:extLst>
            </p:cNvPr>
            <p:cNvSpPr/>
            <p:nvPr/>
          </p:nvSpPr>
          <p:spPr>
            <a:xfrm>
              <a:off x="1075937" y="2557769"/>
              <a:ext cx="3021250" cy="1912121"/>
            </a:xfrm>
            <a:prstGeom prst="roundRect">
              <a:avLst>
                <a:gd name="adj" fmla="val 678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272160" indent="-272160" algn="just" defTabSz="371221">
                <a:spcBef>
                  <a:spcPts val="540"/>
                </a:spcBef>
                <a:spcAft>
                  <a:spcPts val="540"/>
                </a:spcAft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endParaRPr lang="fr-FR" sz="1080" dirty="0">
                <a:solidFill>
                  <a:srgbClr val="333333">
                    <a:lumMod val="60000"/>
                    <a:lumOff val="40000"/>
                  </a:srgbClr>
                </a:solidFill>
                <a:latin typeface="Lato" pitchFamily="34" charset="0"/>
              </a:endParaRPr>
            </a:p>
            <a:p>
              <a:pPr marL="272160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Accès groupé en une seule connexion (GFU) </a:t>
              </a:r>
            </a:p>
            <a:p>
              <a:pPr marL="272160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Débits Garantis</a:t>
              </a:r>
            </a:p>
            <a:p>
              <a:pPr marL="272160" indent="-272160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Qualité de service premium </a:t>
              </a:r>
              <a:b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</a:b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(rétablissement en 4h) </a:t>
              </a:r>
            </a:p>
            <a:p>
              <a:pPr marL="272160" indent="-272160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Outil de cybersécurité</a:t>
              </a:r>
            </a:p>
          </p:txBody>
        </p:sp>
        <p:sp>
          <p:nvSpPr>
            <p:cNvPr id="56" name="Rectangle à coins arrondis 78">
              <a:extLst>
                <a:ext uri="{FF2B5EF4-FFF2-40B4-BE49-F238E27FC236}">
                  <a16:creationId xmlns:a16="http://schemas.microsoft.com/office/drawing/2014/main" id="{540F7D50-BCF4-44B0-8CA8-109401CC3D9D}"/>
                </a:ext>
              </a:extLst>
            </p:cNvPr>
            <p:cNvSpPr/>
            <p:nvPr/>
          </p:nvSpPr>
          <p:spPr>
            <a:xfrm>
              <a:off x="1318924" y="2513423"/>
              <a:ext cx="2615761" cy="406283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2960">
                <a:defRPr/>
              </a:pPr>
              <a:r>
                <a:rPr lang="fr-FR" sz="1080" b="1" dirty="0">
                  <a:solidFill>
                    <a:schemeClr val="bg1"/>
                  </a:solidFill>
                  <a:latin typeface="Lato" panose="020F0502020204030203" pitchFamily="34" charset="0"/>
                </a:rPr>
                <a:t>Accès internet professionnel unique</a:t>
              </a:r>
            </a:p>
          </p:txBody>
        </p:sp>
      </p:grpSp>
      <p:grpSp>
        <p:nvGrpSpPr>
          <p:cNvPr id="57" name="Groupe 86">
            <a:extLst>
              <a:ext uri="{FF2B5EF4-FFF2-40B4-BE49-F238E27FC236}">
                <a16:creationId xmlns:a16="http://schemas.microsoft.com/office/drawing/2014/main" id="{14303DBC-BB7F-403A-84D1-AE22BB422736}"/>
              </a:ext>
            </a:extLst>
          </p:cNvPr>
          <p:cNvGrpSpPr>
            <a:grpSpLocks/>
          </p:cNvGrpSpPr>
          <p:nvPr/>
        </p:nvGrpSpPr>
        <p:grpSpPr bwMode="auto">
          <a:xfrm>
            <a:off x="1718041" y="2618278"/>
            <a:ext cx="3179446" cy="2205792"/>
            <a:chOff x="-839189" y="1101607"/>
            <a:chExt cx="3021250" cy="2050376"/>
          </a:xfrm>
        </p:grpSpPr>
        <p:sp>
          <p:nvSpPr>
            <p:cNvPr id="58" name="Rectangle à coins arrondis 87">
              <a:extLst>
                <a:ext uri="{FF2B5EF4-FFF2-40B4-BE49-F238E27FC236}">
                  <a16:creationId xmlns:a16="http://schemas.microsoft.com/office/drawing/2014/main" id="{49DF970C-4B19-45D3-A1DF-FBD0B73B574B}"/>
                </a:ext>
              </a:extLst>
            </p:cNvPr>
            <p:cNvSpPr/>
            <p:nvPr/>
          </p:nvSpPr>
          <p:spPr>
            <a:xfrm>
              <a:off x="-839189" y="1251237"/>
              <a:ext cx="3021250" cy="1900746"/>
            </a:xfrm>
            <a:prstGeom prst="roundRect">
              <a:avLst>
                <a:gd name="adj" fmla="val 678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272160" indent="-272160" algn="just" defTabSz="371221">
                <a:spcBef>
                  <a:spcPts val="540"/>
                </a:spcBef>
                <a:spcAft>
                  <a:spcPts val="540"/>
                </a:spcAft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endParaRPr lang="fr-FR" sz="1080" dirty="0">
                <a:solidFill>
                  <a:srgbClr val="333333">
                    <a:lumMod val="60000"/>
                    <a:lumOff val="40000"/>
                  </a:srgbClr>
                </a:solidFill>
                <a:latin typeface="Lato" pitchFamily="34" charset="0"/>
              </a:endParaRPr>
            </a:p>
            <a:p>
              <a:pPr marL="272160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Accès à un environnement de travail comprenant toutes les briques nécessaires aux collectivités:</a:t>
              </a:r>
            </a:p>
            <a:p>
              <a:pPr marL="683640" lvl="1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Bureautique (édition de documents)</a:t>
              </a:r>
            </a:p>
            <a:p>
              <a:pPr marL="683640" lvl="1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Communication (mail, stockage, </a:t>
              </a:r>
              <a:r>
                <a:rPr lang="fr-FR" sz="1080" dirty="0" err="1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visio</a:t>
              </a: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, chat, …)</a:t>
              </a:r>
            </a:p>
            <a:p>
              <a:pPr marL="683640" lvl="1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Applicatifs métiers</a:t>
              </a:r>
            </a:p>
            <a:p>
              <a:pPr marL="683640" lvl="1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Gestion de la ville intelligente</a:t>
              </a:r>
            </a:p>
            <a:p>
              <a:pPr marL="411480" lvl="1" algn="just" defTabSz="371221">
                <a:buClr>
                  <a:srgbClr val="E64033"/>
                </a:buClr>
                <a:defRPr/>
              </a:pPr>
              <a:endParaRPr lang="fr-FR" sz="1080" dirty="0">
                <a:solidFill>
                  <a:srgbClr val="333333">
                    <a:lumMod val="60000"/>
                    <a:lumOff val="40000"/>
                  </a:srgbClr>
                </a:solidFill>
                <a:latin typeface="Lato" pitchFamily="34" charset="0"/>
              </a:endParaRPr>
            </a:p>
          </p:txBody>
        </p:sp>
        <p:sp>
          <p:nvSpPr>
            <p:cNvPr id="59" name="Rectangle à coins arrondis 88">
              <a:extLst>
                <a:ext uri="{FF2B5EF4-FFF2-40B4-BE49-F238E27FC236}">
                  <a16:creationId xmlns:a16="http://schemas.microsoft.com/office/drawing/2014/main" id="{79598BC6-2783-473F-B207-7924BBBB7B4A}"/>
                </a:ext>
              </a:extLst>
            </p:cNvPr>
            <p:cNvSpPr/>
            <p:nvPr/>
          </p:nvSpPr>
          <p:spPr>
            <a:xfrm>
              <a:off x="-585980" y="1101607"/>
              <a:ext cx="2615761" cy="406326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2960">
                <a:defRPr/>
              </a:pPr>
              <a:r>
                <a:rPr lang="fr-FR" sz="1080" b="1" dirty="0">
                  <a:solidFill>
                    <a:schemeClr val="bg1"/>
                  </a:solidFill>
                  <a:latin typeface="Lato" panose="020F0502020204030203" pitchFamily="34" charset="0"/>
                </a:rPr>
                <a:t>Environnent numérique de travail </a:t>
              </a:r>
            </a:p>
          </p:txBody>
        </p:sp>
      </p:grpSp>
      <p:grpSp>
        <p:nvGrpSpPr>
          <p:cNvPr id="60" name="Groupe 92">
            <a:extLst>
              <a:ext uri="{FF2B5EF4-FFF2-40B4-BE49-F238E27FC236}">
                <a16:creationId xmlns:a16="http://schemas.microsoft.com/office/drawing/2014/main" id="{C94F19F0-F6B7-4945-BE00-AED36BDFC207}"/>
              </a:ext>
            </a:extLst>
          </p:cNvPr>
          <p:cNvGrpSpPr>
            <a:grpSpLocks/>
          </p:cNvGrpSpPr>
          <p:nvPr/>
        </p:nvGrpSpPr>
        <p:grpSpPr bwMode="auto">
          <a:xfrm>
            <a:off x="5977878" y="1048938"/>
            <a:ext cx="4280534" cy="1222058"/>
            <a:chOff x="1063683" y="2604558"/>
            <a:chExt cx="3021250" cy="2382639"/>
          </a:xfrm>
        </p:grpSpPr>
        <p:sp>
          <p:nvSpPr>
            <p:cNvPr id="61" name="Rectangle à coins arrondis 93">
              <a:extLst>
                <a:ext uri="{FF2B5EF4-FFF2-40B4-BE49-F238E27FC236}">
                  <a16:creationId xmlns:a16="http://schemas.microsoft.com/office/drawing/2014/main" id="{B4583749-EF78-44BC-80EF-677921F20495}"/>
                </a:ext>
              </a:extLst>
            </p:cNvPr>
            <p:cNvSpPr/>
            <p:nvPr/>
          </p:nvSpPr>
          <p:spPr>
            <a:xfrm>
              <a:off x="1063683" y="2710413"/>
              <a:ext cx="3021250" cy="2276784"/>
            </a:xfrm>
            <a:prstGeom prst="roundRect">
              <a:avLst>
                <a:gd name="adj" fmla="val 678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272160" indent="-272160" algn="just" defTabSz="371221">
                <a:spcBef>
                  <a:spcPts val="540"/>
                </a:spcBef>
                <a:spcAft>
                  <a:spcPts val="540"/>
                </a:spcAft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endParaRPr lang="fr-FR" sz="1080" dirty="0">
                <a:solidFill>
                  <a:srgbClr val="333333">
                    <a:lumMod val="60000"/>
                    <a:lumOff val="40000"/>
                  </a:srgbClr>
                </a:solidFill>
                <a:latin typeface="Lato" pitchFamily="34" charset="0"/>
              </a:endParaRPr>
            </a:p>
            <a:p>
              <a:pPr marL="272160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Solution de connectivité pour la fourniture et l’installation de caméras de protection connectés</a:t>
              </a:r>
            </a:p>
            <a:p>
              <a:pPr marL="272160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Stockage des données et exploitation/maintenance des caméras</a:t>
              </a:r>
            </a:p>
            <a:p>
              <a:pPr marL="272160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Fourniture d’un Centre Urbain de Supervision (CSU) mutualisé</a:t>
              </a:r>
            </a:p>
          </p:txBody>
        </p:sp>
        <p:sp>
          <p:nvSpPr>
            <p:cNvPr id="62" name="Rectangle à coins arrondis 94">
              <a:extLst>
                <a:ext uri="{FF2B5EF4-FFF2-40B4-BE49-F238E27FC236}">
                  <a16:creationId xmlns:a16="http://schemas.microsoft.com/office/drawing/2014/main" id="{0B720EBD-130D-4AC2-AF9D-BF6FC2E24391}"/>
                </a:ext>
              </a:extLst>
            </p:cNvPr>
            <p:cNvSpPr/>
            <p:nvPr/>
          </p:nvSpPr>
          <p:spPr>
            <a:xfrm>
              <a:off x="1266040" y="2604558"/>
              <a:ext cx="2616535" cy="419699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2960">
                <a:defRPr/>
              </a:pPr>
              <a:r>
                <a:rPr lang="fr-FR" sz="1080" b="1" dirty="0">
                  <a:solidFill>
                    <a:schemeClr val="bg1"/>
                  </a:solidFill>
                  <a:latin typeface="Lato" panose="020F0502020204030203" pitchFamily="34" charset="0"/>
                </a:rPr>
                <a:t>Vidéo Protection</a:t>
              </a:r>
            </a:p>
          </p:txBody>
        </p:sp>
      </p:grpSp>
      <p:grpSp>
        <p:nvGrpSpPr>
          <p:cNvPr id="63" name="Groupe 12">
            <a:extLst>
              <a:ext uri="{FF2B5EF4-FFF2-40B4-BE49-F238E27FC236}">
                <a16:creationId xmlns:a16="http://schemas.microsoft.com/office/drawing/2014/main" id="{EAF5609A-82F3-4B67-BB87-CD832673CAF1}"/>
              </a:ext>
            </a:extLst>
          </p:cNvPr>
          <p:cNvGrpSpPr>
            <a:grpSpLocks/>
          </p:cNvGrpSpPr>
          <p:nvPr/>
        </p:nvGrpSpPr>
        <p:grpSpPr bwMode="auto">
          <a:xfrm>
            <a:off x="5977878" y="2400535"/>
            <a:ext cx="4280534" cy="1116182"/>
            <a:chOff x="1063683" y="2602703"/>
            <a:chExt cx="3021250" cy="2434435"/>
          </a:xfrm>
        </p:grpSpPr>
        <p:sp>
          <p:nvSpPr>
            <p:cNvPr id="64" name="Rectangle à coins arrondis 13">
              <a:extLst>
                <a:ext uri="{FF2B5EF4-FFF2-40B4-BE49-F238E27FC236}">
                  <a16:creationId xmlns:a16="http://schemas.microsoft.com/office/drawing/2014/main" id="{969E3FA2-D831-49F6-8121-6860613B084C}"/>
                </a:ext>
              </a:extLst>
            </p:cNvPr>
            <p:cNvSpPr/>
            <p:nvPr/>
          </p:nvSpPr>
          <p:spPr>
            <a:xfrm>
              <a:off x="1063683" y="2710730"/>
              <a:ext cx="3021250" cy="2326408"/>
            </a:xfrm>
            <a:prstGeom prst="roundRect">
              <a:avLst>
                <a:gd name="adj" fmla="val 678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272160" indent="-272160" algn="just" defTabSz="371221">
                <a:spcBef>
                  <a:spcPts val="540"/>
                </a:spcBef>
                <a:spcAft>
                  <a:spcPts val="540"/>
                </a:spcAft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endParaRPr lang="fr-FR" sz="1080" dirty="0">
                <a:solidFill>
                  <a:srgbClr val="333333">
                    <a:lumMod val="60000"/>
                    <a:lumOff val="40000"/>
                  </a:srgbClr>
                </a:solidFill>
                <a:latin typeface="Lato" pitchFamily="34" charset="0"/>
              </a:endParaRPr>
            </a:p>
            <a:p>
              <a:pPr marL="272160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Installation d’un dispositif connecté au niveau des armoires de commandes d’éclairage public ou au point lumineux</a:t>
              </a:r>
            </a:p>
            <a:p>
              <a:pPr marL="272160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Exploitation et maintenance du dispositif</a:t>
              </a:r>
            </a:p>
            <a:p>
              <a:pPr marL="272160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Outil de contrôle de la bonne utilisation partagée des IRVE</a:t>
              </a:r>
            </a:p>
          </p:txBody>
        </p:sp>
        <p:sp>
          <p:nvSpPr>
            <p:cNvPr id="65" name="Rectangle à coins arrondis 14">
              <a:extLst>
                <a:ext uri="{FF2B5EF4-FFF2-40B4-BE49-F238E27FC236}">
                  <a16:creationId xmlns:a16="http://schemas.microsoft.com/office/drawing/2014/main" id="{1D1C6C32-78B8-40E3-A276-021F770BACF7}"/>
                </a:ext>
              </a:extLst>
            </p:cNvPr>
            <p:cNvSpPr/>
            <p:nvPr/>
          </p:nvSpPr>
          <p:spPr>
            <a:xfrm>
              <a:off x="1317806" y="2602703"/>
              <a:ext cx="2616535" cy="556753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2960">
                <a:defRPr/>
              </a:pPr>
              <a:r>
                <a:rPr lang="fr-FR" sz="1080" b="1" dirty="0">
                  <a:solidFill>
                    <a:schemeClr val="bg1"/>
                  </a:solidFill>
                  <a:latin typeface="Lato" panose="020F0502020204030203" pitchFamily="34" charset="0"/>
                </a:rPr>
                <a:t>Eclairage Intelligent &amp; partage infrastructures IRVE</a:t>
              </a:r>
            </a:p>
          </p:txBody>
        </p:sp>
      </p:grpSp>
      <p:grpSp>
        <p:nvGrpSpPr>
          <p:cNvPr id="66" name="Groupe 16">
            <a:extLst>
              <a:ext uri="{FF2B5EF4-FFF2-40B4-BE49-F238E27FC236}">
                <a16:creationId xmlns:a16="http://schemas.microsoft.com/office/drawing/2014/main" id="{FF8339E8-DA71-474F-BA3F-A55EE2BBDAA4}"/>
              </a:ext>
            </a:extLst>
          </p:cNvPr>
          <p:cNvGrpSpPr>
            <a:grpSpLocks/>
          </p:cNvGrpSpPr>
          <p:nvPr/>
        </p:nvGrpSpPr>
        <p:grpSpPr bwMode="auto">
          <a:xfrm>
            <a:off x="5977880" y="3598781"/>
            <a:ext cx="4345304" cy="1278256"/>
            <a:chOff x="1063683" y="2602703"/>
            <a:chExt cx="3021250" cy="1827810"/>
          </a:xfrm>
        </p:grpSpPr>
        <p:sp>
          <p:nvSpPr>
            <p:cNvPr id="67" name="Rectangle à coins arrondis 17">
              <a:extLst>
                <a:ext uri="{FF2B5EF4-FFF2-40B4-BE49-F238E27FC236}">
                  <a16:creationId xmlns:a16="http://schemas.microsoft.com/office/drawing/2014/main" id="{A046FE2C-F1D2-43D2-9ADA-AD664CF85CDE}"/>
                </a:ext>
              </a:extLst>
            </p:cNvPr>
            <p:cNvSpPr/>
            <p:nvPr/>
          </p:nvSpPr>
          <p:spPr>
            <a:xfrm>
              <a:off x="1063683" y="2708940"/>
              <a:ext cx="3021250" cy="1721573"/>
            </a:xfrm>
            <a:prstGeom prst="roundRect">
              <a:avLst>
                <a:gd name="adj" fmla="val 6785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272160" indent="-272160" algn="just" defTabSz="371221">
                <a:spcBef>
                  <a:spcPts val="540"/>
                </a:spcBef>
                <a:spcAft>
                  <a:spcPts val="540"/>
                </a:spcAft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endParaRPr lang="fr-FR" sz="1080" dirty="0">
                <a:solidFill>
                  <a:srgbClr val="333333">
                    <a:lumMod val="60000"/>
                    <a:lumOff val="40000"/>
                  </a:srgbClr>
                </a:solidFill>
                <a:latin typeface="Lato" pitchFamily="34" charset="0"/>
              </a:endParaRPr>
            </a:p>
            <a:p>
              <a:pPr marL="272160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Installation des dispositifs connectés de pilotage dans les bâtiments (détection d’ouverture fermeture des fenêtres, commande des chauffage par thermostat, capteur de qualité de l’air, détecteurs présence et d’éclairement, …)</a:t>
              </a:r>
            </a:p>
            <a:p>
              <a:pPr marL="272160" indent="-272160" algn="just" defTabSz="371221">
                <a:buClr>
                  <a:srgbClr val="E64033"/>
                </a:buClr>
                <a:buFont typeface="Wingdings" panose="05000000000000000000" pitchFamily="2" charset="2"/>
                <a:buChar char="§"/>
                <a:defRPr/>
              </a:pPr>
              <a:r>
                <a:rPr lang="fr-FR" sz="1080" dirty="0">
                  <a:solidFill>
                    <a:srgbClr val="333333">
                      <a:lumMod val="60000"/>
                      <a:lumOff val="40000"/>
                    </a:srgbClr>
                  </a:solidFill>
                  <a:latin typeface="Lato" pitchFamily="34" charset="0"/>
                </a:rPr>
                <a:t>Exploitation et maintenance du dispositif</a:t>
              </a:r>
            </a:p>
          </p:txBody>
        </p:sp>
        <p:sp>
          <p:nvSpPr>
            <p:cNvPr id="68" name="Rectangle à coins arrondis 18">
              <a:extLst>
                <a:ext uri="{FF2B5EF4-FFF2-40B4-BE49-F238E27FC236}">
                  <a16:creationId xmlns:a16="http://schemas.microsoft.com/office/drawing/2014/main" id="{EC8608BF-FE67-42BC-B19B-85F7C12BC41F}"/>
                </a:ext>
              </a:extLst>
            </p:cNvPr>
            <p:cNvSpPr/>
            <p:nvPr/>
          </p:nvSpPr>
          <p:spPr>
            <a:xfrm>
              <a:off x="1317993" y="2602703"/>
              <a:ext cx="2615944" cy="408601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2960">
                <a:defRPr/>
              </a:pPr>
              <a:r>
                <a:rPr lang="fr-FR" sz="1080" b="1" dirty="0">
                  <a:solidFill>
                    <a:schemeClr val="bg1"/>
                  </a:solidFill>
                  <a:latin typeface="Lato" panose="020F0502020204030203" pitchFamily="34" charset="0"/>
                </a:rPr>
                <a:t>Bâtiment Intelligent</a:t>
              </a:r>
            </a:p>
          </p:txBody>
        </p:sp>
      </p:grpSp>
      <p:sp>
        <p:nvSpPr>
          <p:cNvPr id="70" name="Rectangle à coins arrondis 77">
            <a:extLst>
              <a:ext uri="{FF2B5EF4-FFF2-40B4-BE49-F238E27FC236}">
                <a16:creationId xmlns:a16="http://schemas.microsoft.com/office/drawing/2014/main" id="{F11B9F25-A017-46D7-BED3-237942721EFB}"/>
              </a:ext>
            </a:extLst>
          </p:cNvPr>
          <p:cNvSpPr/>
          <p:nvPr/>
        </p:nvSpPr>
        <p:spPr bwMode="auto">
          <a:xfrm>
            <a:off x="2820282" y="4928692"/>
            <a:ext cx="5158153" cy="646439"/>
          </a:xfrm>
          <a:prstGeom prst="roundRect">
            <a:avLst>
              <a:gd name="adj" fmla="val 6785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272160" indent="-272160" algn="just" defTabSz="371221">
              <a:spcBef>
                <a:spcPts val="540"/>
              </a:spcBef>
              <a:spcAft>
                <a:spcPts val="540"/>
              </a:spcAft>
              <a:buClr>
                <a:srgbClr val="E64033"/>
              </a:buClr>
              <a:buFont typeface="Wingdings" panose="05000000000000000000" pitchFamily="2" charset="2"/>
              <a:buChar char="§"/>
              <a:defRPr/>
            </a:pPr>
            <a:endParaRPr lang="fr-FR" sz="1080" dirty="0">
              <a:solidFill>
                <a:srgbClr val="333333">
                  <a:lumMod val="60000"/>
                  <a:lumOff val="40000"/>
                </a:srgbClr>
              </a:solidFill>
              <a:latin typeface="Lato" pitchFamily="34" charset="0"/>
            </a:endParaRPr>
          </a:p>
          <a:p>
            <a:pPr marL="272160" indent="-272160" algn="ctr" defTabSz="371221">
              <a:buClr>
                <a:srgbClr val="E64033"/>
              </a:buClr>
              <a:buFont typeface="Wingdings" panose="05000000000000000000" pitchFamily="2" charset="2"/>
              <a:buChar char="§"/>
              <a:defRPr/>
            </a:pPr>
            <a:r>
              <a:rPr lang="fr-FR" sz="1080" dirty="0">
                <a:solidFill>
                  <a:srgbClr val="333333">
                    <a:lumMod val="60000"/>
                    <a:lumOff val="40000"/>
                  </a:srgbClr>
                </a:solidFill>
                <a:latin typeface="Lato" pitchFamily="34" charset="0"/>
              </a:rPr>
              <a:t>Administration de la donnée</a:t>
            </a:r>
          </a:p>
          <a:p>
            <a:pPr marL="272160" indent="-272160" algn="ctr" defTabSz="371221">
              <a:buClr>
                <a:srgbClr val="E64033"/>
              </a:buClr>
              <a:buFont typeface="Wingdings" panose="05000000000000000000" pitchFamily="2" charset="2"/>
              <a:buChar char="§"/>
              <a:defRPr/>
            </a:pPr>
            <a:r>
              <a:rPr lang="fr-FR" sz="1080" dirty="0">
                <a:solidFill>
                  <a:srgbClr val="333333">
                    <a:lumMod val="60000"/>
                    <a:lumOff val="40000"/>
                  </a:srgbClr>
                </a:solidFill>
                <a:latin typeface="Lato" pitchFamily="34" charset="0"/>
              </a:rPr>
              <a:t>Datacenter public</a:t>
            </a:r>
          </a:p>
        </p:txBody>
      </p:sp>
      <p:sp>
        <p:nvSpPr>
          <p:cNvPr id="69" name="Rectangle à coins arrondis 78">
            <a:extLst>
              <a:ext uri="{FF2B5EF4-FFF2-40B4-BE49-F238E27FC236}">
                <a16:creationId xmlns:a16="http://schemas.microsoft.com/office/drawing/2014/main" id="{0EA3CD76-45A9-4424-BC22-042A0558953B}"/>
              </a:ext>
            </a:extLst>
          </p:cNvPr>
          <p:cNvSpPr/>
          <p:nvPr/>
        </p:nvSpPr>
        <p:spPr bwMode="auto">
          <a:xfrm>
            <a:off x="3969080" y="4964301"/>
            <a:ext cx="2752724" cy="234527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>
              <a:defRPr/>
            </a:pPr>
            <a:r>
              <a:rPr lang="fr-FR" sz="1080" b="1" dirty="0">
                <a:solidFill>
                  <a:schemeClr val="bg1"/>
                </a:solidFill>
                <a:latin typeface="Lato" panose="020F0502020204030203" pitchFamily="34" charset="0"/>
              </a:rPr>
              <a:t>Souveraineté de la donnée</a:t>
            </a:r>
          </a:p>
        </p:txBody>
      </p:sp>
      <p:sp>
        <p:nvSpPr>
          <p:cNvPr id="71" name="Rectangle à coins arrondis 25">
            <a:extLst>
              <a:ext uri="{FF2B5EF4-FFF2-40B4-BE49-F238E27FC236}">
                <a16:creationId xmlns:a16="http://schemas.microsoft.com/office/drawing/2014/main" id="{FA198711-16D3-4591-A22A-ADEFD029416A}"/>
              </a:ext>
            </a:extLst>
          </p:cNvPr>
          <p:cNvSpPr/>
          <p:nvPr/>
        </p:nvSpPr>
        <p:spPr>
          <a:xfrm>
            <a:off x="721709" y="5800077"/>
            <a:ext cx="10748582" cy="871933"/>
          </a:xfrm>
          <a:prstGeom prst="roundRect">
            <a:avLst>
              <a:gd name="adj" fmla="val 1115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22960">
              <a:defRPr/>
            </a:pPr>
            <a:r>
              <a:rPr lang="fr-FR" sz="1440" b="1" dirty="0">
                <a:solidFill>
                  <a:srgbClr val="FF0000"/>
                </a:solidFill>
                <a:latin typeface="Lato" pitchFamily="34" charset="0"/>
              </a:rPr>
              <a:t>Amorcer le « service public » des territoires intelligents et durables et l’attractivité territoriale</a:t>
            </a:r>
          </a:p>
          <a:p>
            <a:pPr algn="ctr" defTabSz="822960">
              <a:defRPr/>
            </a:pP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Lato" pitchFamily="34" charset="0"/>
              </a:rPr>
              <a:t>Mettre en œuvre de nouveaux services numériques pérennes via une ingénierie mutualisée et des solutions clés en main</a:t>
            </a:r>
          </a:p>
          <a:p>
            <a:pPr algn="ctr" defTabSz="822960">
              <a:defRPr/>
            </a:pP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Lato" pitchFamily="34" charset="0"/>
              </a:rPr>
              <a:t>Optimiser les coûts et améliorer la qualité des services via l’effet de mutualisation</a:t>
            </a:r>
          </a:p>
          <a:p>
            <a:pPr algn="ctr" defTabSz="822960">
              <a:defRPr/>
            </a:pPr>
            <a:r>
              <a:rPr lang="fr-FR" sz="1200" b="1" dirty="0">
                <a:solidFill>
                  <a:schemeClr val="bg1">
                    <a:lumMod val="50000"/>
                  </a:schemeClr>
                </a:solidFill>
                <a:latin typeface="Lato" pitchFamily="34" charset="0"/>
              </a:rPr>
              <a:t>S’appuyer sur des partenariats publics-privés dans l’écosystème numérique régional </a:t>
            </a:r>
          </a:p>
        </p:txBody>
      </p:sp>
    </p:spTree>
    <p:extLst>
      <p:ext uri="{BB962C8B-B14F-4D97-AF65-F5344CB8AC3E}">
        <p14:creationId xmlns:p14="http://schemas.microsoft.com/office/powerpoint/2010/main" val="2949697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14224" y="137161"/>
            <a:ext cx="7963552" cy="593471"/>
          </a:xfrm>
        </p:spPr>
        <p:txBody>
          <a:bodyPr/>
          <a:lstStyle/>
          <a:p>
            <a:r>
              <a:rPr lang="fr-FR" sz="1920" dirty="0"/>
              <a:t>Les expérimentations du projet Symphonie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1249680" y="1307592"/>
            <a:ext cx="9052560" cy="5230368"/>
          </a:xfrm>
          <a:prstGeom prst="roundRect">
            <a:avLst/>
          </a:prstGeom>
          <a:noFill/>
          <a:ln>
            <a:solidFill>
              <a:srgbClr val="33333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" name="Groupe 5"/>
          <p:cNvGrpSpPr/>
          <p:nvPr/>
        </p:nvGrpSpPr>
        <p:grpSpPr>
          <a:xfrm>
            <a:off x="2987040" y="997655"/>
            <a:ext cx="5577840" cy="439555"/>
            <a:chOff x="2528" y="0"/>
            <a:chExt cx="4148018" cy="1241135"/>
          </a:xfrm>
          <a:solidFill>
            <a:srgbClr val="161A44"/>
          </a:solidFill>
        </p:grpSpPr>
        <p:sp>
          <p:nvSpPr>
            <p:cNvPr id="7" name="Rectangle à coins arrondis 6"/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ZoneTexte 7"/>
            <p:cNvSpPr txBox="1"/>
            <p:nvPr/>
          </p:nvSpPr>
          <p:spPr>
            <a:xfrm>
              <a:off x="63115" y="60586"/>
              <a:ext cx="4026844" cy="111996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32004" rIns="64008" bIns="32004" numCol="1" spcCol="1270" anchor="ctr" anchorCtr="0">
              <a:noAutofit/>
            </a:bodyPr>
            <a:lstStyle/>
            <a:p>
              <a:pPr algn="ctr" defTabSz="746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920" b="1" dirty="0">
                  <a:latin typeface="Arial" panose="020B0604020202020204" pitchFamily="34" charset="0"/>
                  <a:cs typeface="Arial" panose="020B0604020202020204" pitchFamily="34" charset="0"/>
                </a:rPr>
                <a:t>Détails des expérimentations</a:t>
              </a:r>
            </a:p>
          </p:txBody>
        </p:sp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2617"/>
            <a:ext cx="1554480" cy="52083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529839" y="1513297"/>
            <a:ext cx="7132320" cy="2316841"/>
          </a:xfrm>
          <a:prstGeom prst="roundRect">
            <a:avLst/>
          </a:prstGeom>
          <a:noFill/>
          <a:ln>
            <a:solidFill>
              <a:srgbClr val="333333"/>
            </a:solidFill>
          </a:ln>
        </p:spPr>
        <p:txBody>
          <a:bodyPr wrap="square" lIns="263303" tIns="131652" rIns="263303" bIns="131652" rtlCol="0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fr-FR" sz="1320" dirty="0">
                <a:latin typeface="Lato" pitchFamily="34" charset="0"/>
                <a:ea typeface="Lato" pitchFamily="34" charset="0"/>
                <a:cs typeface="Lato" pitchFamily="34" charset="0"/>
              </a:rPr>
              <a:t>GFU visant à interconnecter 8 sites sur 2 petites communes audoises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fr-FR" sz="1320" dirty="0">
                <a:latin typeface="Lato" pitchFamily="34" charset="0"/>
                <a:ea typeface="Lato" pitchFamily="34" charset="0"/>
                <a:cs typeface="Lato" pitchFamily="34" charset="0"/>
              </a:rPr>
              <a:t>Mise en œuvre de la solution </a:t>
            </a:r>
            <a:r>
              <a:rPr lang="fr-FR" sz="1320" dirty="0" err="1">
                <a:latin typeface="Lato" pitchFamily="34" charset="0"/>
                <a:ea typeface="Lato" pitchFamily="34" charset="0"/>
                <a:cs typeface="Lato" pitchFamily="34" charset="0"/>
              </a:rPr>
              <a:t>CitéCaas</a:t>
            </a:r>
            <a:r>
              <a:rPr lang="fr-FR" sz="1320" dirty="0">
                <a:latin typeface="Lato" pitchFamily="34" charset="0"/>
                <a:ea typeface="Lato" pitchFamily="34" charset="0"/>
                <a:cs typeface="Lato" pitchFamily="34" charset="0"/>
              </a:rPr>
              <a:t> pour :</a:t>
            </a:r>
          </a:p>
          <a:p>
            <a:pPr marL="715051" lvl="1" indent="-205740">
              <a:buFont typeface="Courier New" panose="02070309020205020404" pitchFamily="49" charset="0"/>
              <a:buChar char="o"/>
            </a:pPr>
            <a:r>
              <a:rPr lang="fr-FR" sz="1320" dirty="0">
                <a:latin typeface="Lato" pitchFamily="34" charset="0"/>
                <a:ea typeface="Lato" pitchFamily="34" charset="0"/>
                <a:cs typeface="Lato" pitchFamily="34" charset="0"/>
              </a:rPr>
              <a:t>59 utilisateurs</a:t>
            </a:r>
          </a:p>
          <a:p>
            <a:pPr marL="715051" lvl="1" indent="-205740">
              <a:buFont typeface="Courier New" panose="02070309020205020404" pitchFamily="49" charset="0"/>
              <a:buChar char="o"/>
            </a:pPr>
            <a:r>
              <a:rPr lang="fr-FR" sz="1320" dirty="0">
                <a:latin typeface="Lato" pitchFamily="34" charset="0"/>
                <a:ea typeface="Lato" pitchFamily="34" charset="0"/>
                <a:cs typeface="Lato" pitchFamily="34" charset="0"/>
              </a:rPr>
              <a:t>objets IOT</a:t>
            </a:r>
          </a:p>
          <a:p>
            <a:pPr marL="205740" lvl="1" indent="-205740">
              <a:buFont typeface="Arial" panose="020B0604020202020204" pitchFamily="34" charset="0"/>
              <a:buChar char="•"/>
            </a:pPr>
            <a:r>
              <a:rPr lang="fr-FR" sz="1320" dirty="0">
                <a:latin typeface="Lato" pitchFamily="34" charset="0"/>
                <a:ea typeface="Lato" pitchFamily="34" charset="0"/>
                <a:cs typeface="Lato" pitchFamily="34" charset="0"/>
              </a:rPr>
              <a:t>Smart Building sur 9 bâtiments </a:t>
            </a:r>
          </a:p>
          <a:p>
            <a:pPr marL="205740" lvl="1" indent="-205740">
              <a:buFont typeface="Arial" panose="020B0604020202020204" pitchFamily="34" charset="0"/>
              <a:buChar char="•"/>
            </a:pPr>
            <a:r>
              <a:rPr lang="fr-FR" sz="1320" dirty="0">
                <a:latin typeface="Lato" pitchFamily="34" charset="0"/>
                <a:ea typeface="Lato" pitchFamily="34" charset="0"/>
                <a:cs typeface="Lato" pitchFamily="34" charset="0"/>
              </a:rPr>
              <a:t>Smart </a:t>
            </a:r>
            <a:r>
              <a:rPr lang="fr-FR" sz="1320" dirty="0" err="1">
                <a:latin typeface="Lato" pitchFamily="34" charset="0"/>
                <a:ea typeface="Lato" pitchFamily="34" charset="0"/>
                <a:cs typeface="Lato" pitchFamily="34" charset="0"/>
              </a:rPr>
              <a:t>Lighting</a:t>
            </a:r>
            <a:r>
              <a:rPr lang="fr-FR" sz="1320" dirty="0">
                <a:latin typeface="Lato" pitchFamily="34" charset="0"/>
                <a:ea typeface="Lato" pitchFamily="34" charset="0"/>
                <a:cs typeface="Lato" pitchFamily="34" charset="0"/>
              </a:rPr>
              <a:t> sur des quartiers dans 2 communes</a:t>
            </a:r>
          </a:p>
          <a:p>
            <a:pPr marL="205740" lvl="1" indent="-205740">
              <a:buFont typeface="Arial" panose="020B0604020202020204" pitchFamily="34" charset="0"/>
              <a:buChar char="•"/>
            </a:pPr>
            <a:r>
              <a:rPr lang="fr-FR" sz="1320" dirty="0">
                <a:latin typeface="Lato" pitchFamily="34" charset="0"/>
                <a:ea typeface="Lato" pitchFamily="34" charset="0"/>
                <a:cs typeface="Lato" pitchFamily="34" charset="0"/>
              </a:rPr>
              <a:t>Installation de caméras de vidéo protection et de CSU</a:t>
            </a:r>
          </a:p>
          <a:p>
            <a:pPr marL="205740" lvl="1" indent="-205740">
              <a:buFont typeface="Arial" panose="020B0604020202020204" pitchFamily="34" charset="0"/>
              <a:buChar char="•"/>
            </a:pPr>
            <a:r>
              <a:rPr lang="fr-FR" sz="1320" dirty="0">
                <a:latin typeface="Lato" pitchFamily="34" charset="0"/>
                <a:ea typeface="Lato" pitchFamily="34" charset="0"/>
                <a:cs typeface="Lato" pitchFamily="34" charset="0"/>
              </a:rPr>
              <a:t>Installation de 2 capteurs de présence IRVE</a:t>
            </a:r>
          </a:p>
          <a:p>
            <a:pPr marL="205740" lvl="1" indent="-205740">
              <a:buFont typeface="Arial" panose="020B0604020202020204" pitchFamily="34" charset="0"/>
              <a:buChar char="•"/>
            </a:pPr>
            <a:r>
              <a:rPr lang="fr-FR" sz="1320" dirty="0">
                <a:latin typeface="Lato" pitchFamily="34" charset="0"/>
                <a:ea typeface="Lato" pitchFamily="34" charset="0"/>
                <a:cs typeface="Lato" pitchFamily="34" charset="0"/>
              </a:rPr>
              <a:t>Mise en œuvre d’une solution de stockage des données des collectivités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1788335" y="1898995"/>
            <a:ext cx="738174" cy="1255685"/>
            <a:chOff x="-430615" y="-51750"/>
            <a:chExt cx="5135461" cy="1571968"/>
          </a:xfrm>
          <a:solidFill>
            <a:srgbClr val="161A44"/>
          </a:solidFill>
        </p:grpSpPr>
        <p:sp>
          <p:nvSpPr>
            <p:cNvPr id="13" name="Rectangle à coins arrondis 12"/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ZoneTexte 13"/>
            <p:cNvSpPr txBox="1"/>
            <p:nvPr/>
          </p:nvSpPr>
          <p:spPr>
            <a:xfrm>
              <a:off x="-430615" y="-51750"/>
              <a:ext cx="5135461" cy="15719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32004" rIns="64008" bIns="32004" numCol="1" spcCol="1270" anchor="ctr" anchorCtr="0">
              <a:noAutofit/>
            </a:bodyPr>
            <a:lstStyle/>
            <a:p>
              <a:pPr algn="ctr" defTabSz="746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40" b="1" dirty="0">
                  <a:latin typeface="Arial" panose="020B0604020202020204" pitchFamily="34" charset="0"/>
                  <a:cs typeface="Arial" panose="020B0604020202020204" pitchFamily="34" charset="0"/>
                </a:rPr>
                <a:t>Axe 1 </a:t>
              </a: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2588770" y="3932646"/>
            <a:ext cx="7132320" cy="1193129"/>
          </a:xfrm>
          <a:prstGeom prst="roundRect">
            <a:avLst/>
          </a:prstGeom>
          <a:noFill/>
          <a:ln>
            <a:solidFill>
              <a:srgbClr val="333333"/>
            </a:solidFill>
          </a:ln>
        </p:spPr>
        <p:txBody>
          <a:bodyPr wrap="square" lIns="263303" tIns="131652" rIns="263303" bIns="131652" rtlCol="0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fr-FR" sz="1320" dirty="0">
                <a:solidFill>
                  <a:schemeClr val="bg1">
                    <a:lumMod val="8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Dispositif de vidéo-surveillance des incendies pour 15 vigies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fr-FR" sz="1320" dirty="0">
                <a:solidFill>
                  <a:schemeClr val="bg1">
                    <a:lumMod val="8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Dispositif de vidéo-surveillance des inondations pour 15 stations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fr-FR" sz="1320" dirty="0">
                <a:solidFill>
                  <a:schemeClr val="bg1">
                    <a:lumMod val="8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Dispositif de communication en temps de crise (1 châssis avec remorque et groupe électrogène)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2526509" y="5228287"/>
            <a:ext cx="7132320" cy="1193129"/>
          </a:xfrm>
          <a:prstGeom prst="roundRect">
            <a:avLst/>
          </a:prstGeom>
          <a:noFill/>
          <a:ln>
            <a:solidFill>
              <a:srgbClr val="333333"/>
            </a:solidFill>
          </a:ln>
        </p:spPr>
        <p:txBody>
          <a:bodyPr wrap="square" lIns="263303" tIns="131652" rIns="263303" bIns="131652" rtlCol="0">
            <a:spAutoFit/>
          </a:bodyPr>
          <a:lstStyle/>
          <a:p>
            <a:pPr marL="205740" indent="-205740">
              <a:buFont typeface="Arial" panose="020B0604020202020204" pitchFamily="34" charset="0"/>
              <a:buChar char="•"/>
            </a:pPr>
            <a:r>
              <a:rPr lang="fr-FR" sz="1320" dirty="0">
                <a:solidFill>
                  <a:schemeClr val="bg1">
                    <a:lumMod val="8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Dispositif de correction de cordonnées GPS en temps réel à précision centimétriques 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fr-FR" sz="1320" dirty="0">
                <a:solidFill>
                  <a:schemeClr val="bg1">
                    <a:lumMod val="8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Dispositif 5G Privatif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fr-FR" sz="1320" dirty="0">
                <a:solidFill>
                  <a:schemeClr val="bg1">
                    <a:lumMod val="8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Contrôle de la qualité de l’air</a:t>
            </a:r>
          </a:p>
          <a:p>
            <a:pPr marL="205740" indent="-205740">
              <a:buFont typeface="Arial" panose="020B0604020202020204" pitchFamily="34" charset="0"/>
              <a:buChar char="•"/>
            </a:pPr>
            <a:r>
              <a:rPr lang="fr-FR" sz="1320" dirty="0">
                <a:solidFill>
                  <a:schemeClr val="bg1">
                    <a:lumMod val="85000"/>
                  </a:schemeClr>
                </a:solidFill>
                <a:latin typeface="Lato" pitchFamily="34" charset="0"/>
                <a:ea typeface="Lato" pitchFamily="34" charset="0"/>
                <a:cs typeface="Lato" pitchFamily="34" charset="0"/>
              </a:rPr>
              <a:t>Inspection d’éoliennes par drones</a:t>
            </a:r>
          </a:p>
        </p:txBody>
      </p:sp>
      <p:grpSp>
        <p:nvGrpSpPr>
          <p:cNvPr id="20" name="Groupe 19"/>
          <p:cNvGrpSpPr/>
          <p:nvPr/>
        </p:nvGrpSpPr>
        <p:grpSpPr>
          <a:xfrm>
            <a:off x="1785006" y="4100065"/>
            <a:ext cx="800995" cy="858293"/>
            <a:chOff x="-430615" y="-51750"/>
            <a:chExt cx="5135461" cy="1571968"/>
          </a:xfrm>
          <a:solidFill>
            <a:srgbClr val="161A44"/>
          </a:solidFill>
        </p:grpSpPr>
        <p:sp>
          <p:nvSpPr>
            <p:cNvPr id="21" name="Rectangle à coins arrondis 20"/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ZoneTexte 21"/>
            <p:cNvSpPr txBox="1"/>
            <p:nvPr/>
          </p:nvSpPr>
          <p:spPr>
            <a:xfrm>
              <a:off x="-430615" y="-51750"/>
              <a:ext cx="5135461" cy="15719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32004" rIns="64008" bIns="32004" numCol="1" spcCol="1270" anchor="ctr" anchorCtr="0">
              <a:noAutofit/>
            </a:bodyPr>
            <a:lstStyle/>
            <a:p>
              <a:pPr algn="ctr" defTabSz="746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40" b="1" dirty="0">
                  <a:latin typeface="Arial" panose="020B0604020202020204" pitchFamily="34" charset="0"/>
                  <a:cs typeface="Arial" panose="020B0604020202020204" pitchFamily="34" charset="0"/>
                </a:rPr>
                <a:t>Axe 2</a:t>
              </a: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1785006" y="5414965"/>
            <a:ext cx="744830" cy="789163"/>
            <a:chOff x="-430615" y="-51750"/>
            <a:chExt cx="5135461" cy="1571968"/>
          </a:xfrm>
          <a:solidFill>
            <a:srgbClr val="161A44"/>
          </a:solidFill>
        </p:grpSpPr>
        <p:sp>
          <p:nvSpPr>
            <p:cNvPr id="24" name="Rectangle à coins arrondis 23"/>
            <p:cNvSpPr/>
            <p:nvPr/>
          </p:nvSpPr>
          <p:spPr>
            <a:xfrm>
              <a:off x="2528" y="0"/>
              <a:ext cx="4148018" cy="124113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ZoneTexte 24"/>
            <p:cNvSpPr txBox="1"/>
            <p:nvPr/>
          </p:nvSpPr>
          <p:spPr>
            <a:xfrm>
              <a:off x="-430615" y="-51750"/>
              <a:ext cx="5135461" cy="157196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32004" rIns="64008" bIns="32004" numCol="1" spcCol="1270" anchor="ctr" anchorCtr="0">
              <a:noAutofit/>
            </a:bodyPr>
            <a:lstStyle/>
            <a:p>
              <a:pPr algn="ctr" defTabSz="74676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40" b="1" dirty="0">
                  <a:latin typeface="Arial" panose="020B0604020202020204" pitchFamily="34" charset="0"/>
                  <a:cs typeface="Arial" panose="020B0604020202020204" pitchFamily="34" charset="0"/>
                </a:rPr>
                <a:t>Axe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144315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14224" y="137161"/>
            <a:ext cx="7963552" cy="593471"/>
          </a:xfrm>
        </p:spPr>
        <p:txBody>
          <a:bodyPr/>
          <a:lstStyle/>
          <a:p>
            <a:r>
              <a:rPr lang="fr-FR" sz="1920" dirty="0"/>
              <a:t>généralisation des usages portée par la </a:t>
            </a:r>
            <a:r>
              <a:rPr lang="fr-FR" sz="1920" dirty="0" err="1"/>
              <a:t>semop</a:t>
            </a:r>
            <a:r>
              <a:rPr lang="fr-FR" sz="1920" dirty="0"/>
              <a:t>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2617"/>
            <a:ext cx="1554480" cy="520830"/>
          </a:xfrm>
          <a:prstGeom prst="rect">
            <a:avLst/>
          </a:prstGeom>
        </p:spPr>
      </p:pic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E73650B9-F836-45A3-9F67-CE5AC66B40B9}"/>
              </a:ext>
            </a:extLst>
          </p:cNvPr>
          <p:cNvSpPr txBox="1">
            <a:spLocks/>
          </p:cNvSpPr>
          <p:nvPr/>
        </p:nvSpPr>
        <p:spPr>
          <a:xfrm>
            <a:off x="1158240" y="1325880"/>
            <a:ext cx="8412480" cy="448056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marR="0" indent="0" algn="just" defTabSz="34372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None/>
              <a:tabLst/>
              <a:defRPr lang="fr-FR" sz="1000" kern="1200">
                <a:solidFill>
                  <a:schemeClr val="tx1">
                    <a:lumMod val="60000"/>
                    <a:lumOff val="40000"/>
                  </a:schemeClr>
                </a:solidFill>
                <a:latin typeface="Lato"/>
                <a:ea typeface="Lato" pitchFamily="34" charset="0"/>
                <a:cs typeface="Lato" pitchFamily="34" charset="0"/>
              </a:defRPr>
            </a:lvl1pPr>
            <a:lvl2pPr marL="171861" marR="0" indent="0" algn="l" defTabSz="34372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Tx/>
              <a:buNone/>
              <a:tabLst/>
              <a:defRPr lang="fr-FR" sz="902" kern="1200">
                <a:solidFill>
                  <a:schemeClr val="tx1">
                    <a:lumMod val="60000"/>
                    <a:lumOff val="40000"/>
                  </a:schemeClr>
                </a:solidFill>
                <a:latin typeface="Lato"/>
                <a:ea typeface="+mn-ea"/>
                <a:cs typeface="+mn-cs"/>
              </a:defRPr>
            </a:lvl2pPr>
            <a:lvl3pPr marL="360000" marR="0" indent="-180000" algn="l" defTabSz="34372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33333">
                  <a:lumMod val="60000"/>
                  <a:lumOff val="40000"/>
                </a:srgbClr>
              </a:buClr>
              <a:buSzTx/>
              <a:buFont typeface="Arial" pitchFamily="34" charset="0"/>
              <a:buChar char="•"/>
              <a:tabLst/>
              <a:defRPr lang="fr-FR" sz="90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601515" marR="0" indent="-85931" algn="l" defTabSz="34372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 lang="fr-FR" sz="90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773377" marR="0" indent="-85931" algn="l" defTabSz="34372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»"/>
              <a:tabLst/>
              <a:defRPr lang="fr-FR" sz="752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945238" indent="-85931" algn="l" defTabSz="3437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7100" indent="-85931" algn="l" defTabSz="3437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8961" indent="-85931" algn="l" defTabSz="3437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60823" indent="-85931" algn="l" defTabSz="3437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40" b="1" dirty="0">
                <a:solidFill>
                  <a:schemeClr val="tx1"/>
                </a:solidFill>
              </a:rPr>
              <a:t>Généralisation des usages de l’AXE 1 à destination des collectivités : 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groupe fermé d’utilisateurs (1 seul abonnement, 1 seul système de téléphonie), 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plateforme d’administration des territoires intelligents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cybersécurité, 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stockage de la donnée, 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développement d’un réseau Bas débit </a:t>
            </a:r>
            <a:r>
              <a:rPr lang="fr-FR" altLang="fr-FR" sz="1440" b="1" dirty="0" err="1">
                <a:solidFill>
                  <a:schemeClr val="tx1"/>
                </a:solidFill>
              </a:rPr>
              <a:t>LoRaWAN</a:t>
            </a:r>
            <a:r>
              <a:rPr lang="fr-FR" altLang="fr-FR" sz="1440" b="1" dirty="0">
                <a:solidFill>
                  <a:schemeClr val="tx1"/>
                </a:solidFill>
              </a:rPr>
              <a:t> pour gérer les capteurs 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éclairage public « intelligent », 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domotique dans les bâtiments publics, 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IoT spécifiques en fonction des besoins (gestion des déchets, capteurs de bruit, capteurs qualité d’air, gestion des compteurs d’eau…)</a:t>
            </a:r>
          </a:p>
          <a:p>
            <a:pPr>
              <a:spcBef>
                <a:spcPct val="0"/>
              </a:spcBef>
            </a:pPr>
            <a:endParaRPr lang="fr-FR" altLang="fr-FR" sz="144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fr-FR" altLang="fr-FR" sz="144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fr-FR" altLang="fr-FR" sz="144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fr-FR" altLang="fr-FR" sz="144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32219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2114224" y="137161"/>
            <a:ext cx="7963552" cy="593471"/>
          </a:xfrm>
        </p:spPr>
        <p:txBody>
          <a:bodyPr/>
          <a:lstStyle/>
          <a:p>
            <a:r>
              <a:rPr lang="fr-FR" sz="1920" dirty="0"/>
              <a:t>généralisation des usages portée par la </a:t>
            </a:r>
            <a:r>
              <a:rPr lang="fr-FR" sz="1920" dirty="0" err="1"/>
              <a:t>semop</a:t>
            </a:r>
            <a:r>
              <a:rPr lang="fr-FR" sz="1920" dirty="0"/>
              <a:t> 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212617"/>
            <a:ext cx="1554480" cy="520830"/>
          </a:xfrm>
          <a:prstGeom prst="rect">
            <a:avLst/>
          </a:prstGeom>
        </p:spPr>
      </p:pic>
      <p:sp>
        <p:nvSpPr>
          <p:cNvPr id="26" name="Espace réservé du texte 15">
            <a:extLst>
              <a:ext uri="{FF2B5EF4-FFF2-40B4-BE49-F238E27FC236}">
                <a16:creationId xmlns:a16="http://schemas.microsoft.com/office/drawing/2014/main" id="{E73650B9-F836-45A3-9F67-CE5AC66B40B9}"/>
              </a:ext>
            </a:extLst>
          </p:cNvPr>
          <p:cNvSpPr txBox="1">
            <a:spLocks/>
          </p:cNvSpPr>
          <p:nvPr/>
        </p:nvSpPr>
        <p:spPr>
          <a:xfrm>
            <a:off x="1158240" y="1325880"/>
            <a:ext cx="8412480" cy="448056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marR="0" indent="0" algn="just" defTabSz="34372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Tx/>
              <a:buFontTx/>
              <a:buNone/>
              <a:tabLst/>
              <a:defRPr lang="fr-FR" sz="1000" kern="1200">
                <a:solidFill>
                  <a:schemeClr val="tx1">
                    <a:lumMod val="60000"/>
                    <a:lumOff val="40000"/>
                  </a:schemeClr>
                </a:solidFill>
                <a:latin typeface="Lato"/>
                <a:ea typeface="Lato" pitchFamily="34" charset="0"/>
                <a:cs typeface="Lato" pitchFamily="34" charset="0"/>
              </a:defRPr>
            </a:lvl1pPr>
            <a:lvl2pPr marL="171861" marR="0" indent="0" algn="l" defTabSz="34372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00000"/>
              <a:buFontTx/>
              <a:buNone/>
              <a:tabLst/>
              <a:defRPr lang="fr-FR" sz="902" kern="1200">
                <a:solidFill>
                  <a:schemeClr val="tx1">
                    <a:lumMod val="60000"/>
                    <a:lumOff val="40000"/>
                  </a:schemeClr>
                </a:solidFill>
                <a:latin typeface="Lato"/>
                <a:ea typeface="+mn-ea"/>
                <a:cs typeface="+mn-cs"/>
              </a:defRPr>
            </a:lvl2pPr>
            <a:lvl3pPr marL="360000" marR="0" indent="-180000" algn="l" defTabSz="34372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33333">
                  <a:lumMod val="60000"/>
                  <a:lumOff val="40000"/>
                </a:srgbClr>
              </a:buClr>
              <a:buSzTx/>
              <a:buFont typeface="Arial" pitchFamily="34" charset="0"/>
              <a:buChar char="•"/>
              <a:tabLst/>
              <a:defRPr lang="fr-FR" sz="90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601515" marR="0" indent="-85931" algn="l" defTabSz="34372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 lang="fr-FR" sz="900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773377" marR="0" indent="-85931" algn="l" defTabSz="34372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»"/>
              <a:tabLst/>
              <a:defRPr lang="fr-FR" sz="752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945238" indent="-85931" algn="l" defTabSz="3437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17100" indent="-85931" algn="l" defTabSz="3437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88961" indent="-85931" algn="l" defTabSz="3437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60823" indent="-85931" algn="l" defTabSz="34372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7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 sz="1440" b="1" dirty="0">
                <a:solidFill>
                  <a:schemeClr val="tx1"/>
                </a:solidFill>
              </a:rPr>
              <a:t>La SEMOP (Société d’économie mixte à opération particulière) regroupe :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Le SYADEN , actionnaire majoritaire (52% du capital)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Les acteurs privés (</a:t>
            </a:r>
            <a:r>
              <a:rPr lang="fr-FR" altLang="fr-FR" sz="1440" b="1" dirty="0" err="1">
                <a:solidFill>
                  <a:schemeClr val="tx1"/>
                </a:solidFill>
              </a:rPr>
              <a:t>Ubicité</a:t>
            </a:r>
            <a:r>
              <a:rPr lang="fr-FR" altLang="fr-FR" sz="1440" b="1" dirty="0">
                <a:solidFill>
                  <a:schemeClr val="tx1"/>
                </a:solidFill>
              </a:rPr>
              <a:t> filiale du groupe Altitude Infras, </a:t>
            </a:r>
            <a:r>
              <a:rPr lang="fr-FR" altLang="fr-FR" sz="1440" b="1" dirty="0" err="1">
                <a:solidFill>
                  <a:schemeClr val="tx1"/>
                </a:solidFill>
              </a:rPr>
              <a:t>Alsatis</a:t>
            </a:r>
            <a:r>
              <a:rPr lang="fr-FR" altLang="fr-FR" sz="1440" b="1" dirty="0">
                <a:solidFill>
                  <a:schemeClr val="tx1"/>
                </a:solidFill>
              </a:rPr>
              <a:t>, </a:t>
            </a:r>
            <a:r>
              <a:rPr lang="fr-FR" altLang="fr-FR" sz="1440" b="1" dirty="0" err="1">
                <a:solidFill>
                  <a:schemeClr val="tx1"/>
                </a:solidFill>
              </a:rPr>
              <a:t>Citeconnect</a:t>
            </a:r>
            <a:r>
              <a:rPr lang="fr-FR" altLang="fr-FR" sz="1440" b="1" dirty="0">
                <a:solidFill>
                  <a:schemeClr val="tx1"/>
                </a:solidFill>
              </a:rPr>
              <a:t>) chacun possédant 16% du capital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altLang="fr-FR" sz="144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r>
              <a:rPr lang="fr-FR" altLang="fr-FR" sz="1440" b="1" dirty="0">
                <a:solidFill>
                  <a:schemeClr val="tx1"/>
                </a:solidFill>
              </a:rPr>
              <a:t>La SEMOP composée d’experts métiers (domaine de l’informatique, la vidéoprotection, les déploiements d’objets connectés…) mettra en place les services pour le compte des collectivités.</a:t>
            </a:r>
          </a:p>
          <a:p>
            <a:pPr>
              <a:spcBef>
                <a:spcPct val="0"/>
              </a:spcBef>
            </a:pPr>
            <a:r>
              <a:rPr lang="fr-FR" altLang="fr-FR" sz="1440" b="1" dirty="0">
                <a:solidFill>
                  <a:schemeClr val="tx1"/>
                </a:solidFill>
              </a:rPr>
              <a:t>En parallèle le SYADEN déploie un réseau radio bas-débit </a:t>
            </a:r>
            <a:r>
              <a:rPr lang="fr-FR" altLang="fr-FR" sz="1440" b="1" dirty="0" err="1">
                <a:solidFill>
                  <a:schemeClr val="tx1"/>
                </a:solidFill>
              </a:rPr>
              <a:t>LoRaWAN</a:t>
            </a:r>
            <a:r>
              <a:rPr lang="fr-FR" altLang="fr-FR" sz="1440" b="1" dirty="0">
                <a:solidFill>
                  <a:schemeClr val="tx1"/>
                </a:solidFill>
              </a:rPr>
              <a:t> qui permet via des « passerelles » (ou </a:t>
            </a:r>
            <a:r>
              <a:rPr lang="fr-FR" altLang="fr-FR" sz="1440" b="1" dirty="0" err="1">
                <a:solidFill>
                  <a:schemeClr val="tx1"/>
                </a:solidFill>
              </a:rPr>
              <a:t>gateways</a:t>
            </a:r>
            <a:r>
              <a:rPr lang="fr-FR" altLang="fr-FR" sz="1440" b="1" dirty="0">
                <a:solidFill>
                  <a:schemeClr val="tx1"/>
                </a:solidFill>
              </a:rPr>
              <a:t>) de remonter les informations des capteurs jusqu’aux centres de gestion et d’exploitation, ou vers les mairies.</a:t>
            </a:r>
          </a:p>
          <a:p>
            <a:pPr>
              <a:spcBef>
                <a:spcPct val="0"/>
              </a:spcBef>
            </a:pPr>
            <a:r>
              <a:rPr lang="fr-FR" altLang="fr-FR" sz="1440" b="1" dirty="0">
                <a:solidFill>
                  <a:schemeClr val="tx1"/>
                </a:solidFill>
              </a:rPr>
              <a:t>Ceci permet d’avoir des informations locales et en temps réel par exemple sur  :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La qualité de l’air,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L’état de cours d’eau (alerte inondation),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fr-FR" altLang="fr-FR" sz="1440" b="1" dirty="0">
                <a:solidFill>
                  <a:schemeClr val="tx1"/>
                </a:solidFill>
              </a:rPr>
              <a:t>Les consommations (éclairage public, bâtiments publics…),</a:t>
            </a:r>
          </a:p>
          <a:p>
            <a:pPr marL="205740" indent="-20574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fr-FR" altLang="fr-FR" sz="144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fr-FR" altLang="fr-FR" sz="144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fr-FR" altLang="fr-FR" sz="144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fr-FR" altLang="fr-FR" sz="144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fr-FR" altLang="fr-FR" sz="144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fr-FR" altLang="fr-FR" sz="1440" b="1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</a:pPr>
            <a:endParaRPr lang="fr-FR" altLang="fr-FR" sz="144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507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0D8AB10-1804-7ED4-AEA3-AEE3062F2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66" y="28668"/>
            <a:ext cx="2503729" cy="250372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85077B3-E55E-18B5-04EF-E7056574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6375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75A7B57-FC31-5FFC-B38F-4BFB1DEA77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553" y="5846951"/>
            <a:ext cx="1376363" cy="68412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207337A-7ED0-08D3-213A-26C362AD71BD}"/>
              </a:ext>
            </a:extLst>
          </p:cNvPr>
          <p:cNvSpPr txBox="1"/>
          <p:nvPr/>
        </p:nvSpPr>
        <p:spPr>
          <a:xfrm>
            <a:off x="10225087" y="5569952"/>
            <a:ext cx="2257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Projet accompagné par :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EEA3AF7-0F20-2DD0-7A06-6C974F4C2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9134" y="226971"/>
            <a:ext cx="3185680" cy="23054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A89069-1A12-D6BD-8F7D-3E3DABE95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265" y="2503729"/>
            <a:ext cx="5092218" cy="383591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5EB9FFA-AE8D-D334-C444-6B24F8A10BDF}"/>
              </a:ext>
            </a:extLst>
          </p:cNvPr>
          <p:cNvSpPr txBox="1"/>
          <p:nvPr/>
        </p:nvSpPr>
        <p:spPr>
          <a:xfrm>
            <a:off x="500516" y="2898192"/>
            <a:ext cx="370760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cap="small" dirty="0"/>
              <a:t>Couverture en téléphonie mobile de la vallée du Tech </a:t>
            </a:r>
          </a:p>
          <a:p>
            <a:endParaRPr lang="fr-FR" sz="3200" b="1" dirty="0"/>
          </a:p>
          <a:p>
            <a:r>
              <a:rPr lang="fr-FR" dirty="0"/>
              <a:t>Une réponse aux enjeux sécuritaires, économiques et touristiques d’une vallée de haute montagne</a:t>
            </a:r>
          </a:p>
          <a:p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372861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A0E7FF9-1418-7B1E-7D61-5BDCA829C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592" y="439644"/>
            <a:ext cx="986819" cy="48904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9A8B709-405A-B703-1E5C-E6C64F8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130"/>
            <a:ext cx="10515600" cy="105807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D02235-48A3-8C70-DA03-7C0E1577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68330"/>
            <a:ext cx="11277599" cy="5290535"/>
          </a:xfrm>
        </p:spPr>
        <p:txBody>
          <a:bodyPr>
            <a:normAutofit fontScale="92500" lnSpcReduction="10000"/>
          </a:bodyPr>
          <a:lstStyle/>
          <a:p>
            <a:pPr marL="447675" indent="-447675">
              <a:buFont typeface="Wingdings" panose="05000000000000000000" pitchFamily="2" charset="2"/>
              <a:buChar char="Ø"/>
            </a:pPr>
            <a:r>
              <a:rPr lang="fr-FR" dirty="0"/>
              <a:t>Une vallée du Parc National des Pyrénées présentant des enjeux forts : </a:t>
            </a:r>
          </a:p>
          <a:p>
            <a:pPr marL="0" indent="0">
              <a:buNone/>
            </a:pPr>
            <a:endParaRPr lang="fr-FR" sz="1100" dirty="0"/>
          </a:p>
          <a:p>
            <a:pPr marL="895350"/>
            <a:r>
              <a:rPr lang="fr-FR" b="1" dirty="0"/>
              <a:t>Industriels </a:t>
            </a:r>
            <a:r>
              <a:rPr lang="fr-FR" dirty="0"/>
              <a:t> -  3 centrales hydroélectriques gérées par EDF</a:t>
            </a:r>
          </a:p>
          <a:p>
            <a:pPr marL="666750" indent="0">
              <a:buNone/>
            </a:pPr>
            <a:endParaRPr lang="fr-FR" sz="1100" dirty="0"/>
          </a:p>
          <a:p>
            <a:pPr marL="895350"/>
            <a:r>
              <a:rPr lang="fr-FR" b="1" dirty="0"/>
              <a:t>Touristiques</a:t>
            </a:r>
            <a:r>
              <a:rPr lang="fr-FR" dirty="0"/>
              <a:t>  -</a:t>
            </a:r>
          </a:p>
          <a:p>
            <a:pPr marL="1704975" indent="-180975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Vallée labélisée « Tourisme et Handicap »</a:t>
            </a:r>
          </a:p>
          <a:p>
            <a:pPr marL="1704975" indent="-180975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Lac aménagé du Tech ( 1 270m)</a:t>
            </a:r>
          </a:p>
          <a:p>
            <a:pPr marL="1704975" indent="-180975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Sentiers de randonnées</a:t>
            </a:r>
          </a:p>
          <a:p>
            <a:pPr marL="1704975" indent="-180975" defTabSz="852488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fr-FR" dirty="0"/>
              <a:t>Accès routier jusqu’au </a:t>
            </a:r>
            <a:r>
              <a:rPr lang="fr-FR" dirty="0" err="1"/>
              <a:t>Plaa</a:t>
            </a:r>
            <a:r>
              <a:rPr lang="fr-FR" dirty="0"/>
              <a:t> Aste (1 470m) où se trouve la Maison du Parc National</a:t>
            </a:r>
          </a:p>
          <a:p>
            <a:pPr marL="1704975" indent="-85725">
              <a:buNone/>
            </a:pPr>
            <a:endParaRPr lang="fr-FR" sz="1400" dirty="0"/>
          </a:p>
          <a:p>
            <a:pPr marL="1085850" indent="-457200" defTabSz="2867025">
              <a:lnSpc>
                <a:spcPct val="120000"/>
              </a:lnSpc>
              <a:spcBef>
                <a:spcPts val="0"/>
              </a:spcBef>
              <a:tabLst>
                <a:tab pos="895350" algn="l"/>
              </a:tabLst>
            </a:pPr>
            <a:r>
              <a:rPr lang="fr-FR" b="1" dirty="0"/>
              <a:t>Pastoraux  -   </a:t>
            </a:r>
            <a:r>
              <a:rPr lang="fr-FR" dirty="0"/>
              <a:t>Zone d’estives et de transhumance avec des bergers</a:t>
            </a:r>
          </a:p>
          <a:p>
            <a:pPr marL="2962275" indent="0" defTabSz="2867025">
              <a:lnSpc>
                <a:spcPct val="120000"/>
              </a:lnSpc>
              <a:spcBef>
                <a:spcPts val="0"/>
              </a:spcBef>
              <a:buNone/>
              <a:tabLst>
                <a:tab pos="895350" algn="l"/>
              </a:tabLst>
            </a:pPr>
            <a:r>
              <a:rPr lang="fr-FR" dirty="0"/>
              <a:t> présents toute la saison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F44CF3-D9B2-7041-711C-B22A2D81B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89" y="0"/>
            <a:ext cx="1412336" cy="141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1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A0E7FF9-1418-7B1E-7D61-5BDCA829C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9592" y="439644"/>
            <a:ext cx="746569" cy="36998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9A8B709-405A-B703-1E5C-E6C64F8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130"/>
            <a:ext cx="10515600" cy="654495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D02235-48A3-8C70-DA03-7C0E1577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2277"/>
            <a:ext cx="11277599" cy="545607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11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F44CF3-D9B2-7041-711C-B22A2D81B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89" y="0"/>
            <a:ext cx="986819" cy="9868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E4F1731-16D7-6D88-0DD2-E1C019DB2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61" y="722765"/>
            <a:ext cx="7686675" cy="61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29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D1C29AF-89C6-9803-282E-689BFEF1E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4" y="119523"/>
            <a:ext cx="4769621" cy="14270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29D092-C2AA-205A-BABB-2A9CB8D39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610" y="250732"/>
            <a:ext cx="1377815" cy="68281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85077B3-E55E-18B5-04EF-E7056574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365126"/>
            <a:ext cx="11439524" cy="454024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BBB66C-70B8-B4DC-313C-70A5F4C68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823529"/>
            <a:ext cx="11439523" cy="4669345"/>
          </a:xfrm>
        </p:spPr>
        <p:txBody>
          <a:bodyPr/>
          <a:lstStyle/>
          <a:p>
            <a:pPr marL="542925" indent="-542925" algn="just">
              <a:buFont typeface="Wingdings" panose="05000000000000000000" pitchFamily="2" charset="2"/>
              <a:buChar char="Ø"/>
            </a:pPr>
            <a:r>
              <a:rPr lang="fr-FR" dirty="0"/>
              <a:t>Vecteur de transformation majeur de notre société         Les Pyrénées ne font pas exception à la règle</a:t>
            </a:r>
          </a:p>
          <a:p>
            <a:pPr marL="0" indent="0" algn="just">
              <a:buNone/>
            </a:pPr>
            <a:endParaRPr lang="fr-FR" sz="1800" dirty="0"/>
          </a:p>
          <a:p>
            <a:pPr marL="542925" indent="-542925" algn="just">
              <a:buFont typeface="Wingdings" panose="05000000000000000000" pitchFamily="2" charset="2"/>
              <a:buChar char="Ø"/>
            </a:pPr>
            <a:r>
              <a:rPr lang="fr-FR" dirty="0"/>
              <a:t>Comment intégrer cette révolution numérique sans diluer l’âme pyrénéenne dans une uniformité globale ?</a:t>
            </a:r>
          </a:p>
          <a:p>
            <a:pPr marL="1076325" indent="0">
              <a:buNone/>
            </a:pPr>
            <a:r>
              <a:rPr lang="fr-FR" dirty="0"/>
              <a:t>       appropriation des outils pour créer un nouveau modèle de développement adapté aux territoires</a:t>
            </a:r>
          </a:p>
          <a:p>
            <a:pPr marL="1076325" indent="0">
              <a:buNone/>
            </a:pPr>
            <a:r>
              <a:rPr lang="fr-FR" dirty="0"/>
              <a:t>        inventer des solutions adaptées aux défis spécifiques de ce territoire ( gestion de l’eau, des </a:t>
            </a:r>
            <a:r>
              <a:rPr lang="fr-FR" dirty="0" err="1"/>
              <a:t>ecosystèmes</a:t>
            </a:r>
            <a:r>
              <a:rPr lang="fr-FR" dirty="0"/>
              <a:t>, prévention …)</a:t>
            </a:r>
          </a:p>
          <a:p>
            <a:pPr marL="1076325" indent="0">
              <a:buNone/>
            </a:pPr>
            <a:r>
              <a:rPr lang="fr-FR" dirty="0"/>
              <a:t>        adapter les usages aux besoins spécifiques du territoire</a:t>
            </a:r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FD4039AE-632E-2ADC-C09F-0BD9B375D9D9}"/>
              </a:ext>
            </a:extLst>
          </p:cNvPr>
          <p:cNvSpPr/>
          <p:nvPr/>
        </p:nvSpPr>
        <p:spPr>
          <a:xfrm>
            <a:off x="9039225" y="2047875"/>
            <a:ext cx="400050" cy="45719"/>
          </a:xfrm>
          <a:prstGeom prst="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Flèche : droite à entaille 6">
            <a:extLst>
              <a:ext uri="{FF2B5EF4-FFF2-40B4-BE49-F238E27FC236}">
                <a16:creationId xmlns:a16="http://schemas.microsoft.com/office/drawing/2014/main" id="{3C1BC446-7967-E292-4AC8-5384E3B20192}"/>
              </a:ext>
            </a:extLst>
          </p:cNvPr>
          <p:cNvSpPr/>
          <p:nvPr/>
        </p:nvSpPr>
        <p:spPr>
          <a:xfrm>
            <a:off x="1523999" y="4135084"/>
            <a:ext cx="333375" cy="180975"/>
          </a:xfrm>
          <a:prstGeom prst="notch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Flèche : droite à entaille 7">
            <a:extLst>
              <a:ext uri="{FF2B5EF4-FFF2-40B4-BE49-F238E27FC236}">
                <a16:creationId xmlns:a16="http://schemas.microsoft.com/office/drawing/2014/main" id="{6D5B8395-D0EE-9A8D-9418-9CE244F271C9}"/>
              </a:ext>
            </a:extLst>
          </p:cNvPr>
          <p:cNvSpPr/>
          <p:nvPr/>
        </p:nvSpPr>
        <p:spPr>
          <a:xfrm>
            <a:off x="1523999" y="5025070"/>
            <a:ext cx="333375" cy="180975"/>
          </a:xfrm>
          <a:prstGeom prst="notch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lèche : droite à entaille 8">
            <a:extLst>
              <a:ext uri="{FF2B5EF4-FFF2-40B4-BE49-F238E27FC236}">
                <a16:creationId xmlns:a16="http://schemas.microsoft.com/office/drawing/2014/main" id="{26D50119-6F47-7ED1-6519-AE05907068D6}"/>
              </a:ext>
            </a:extLst>
          </p:cNvPr>
          <p:cNvSpPr/>
          <p:nvPr/>
        </p:nvSpPr>
        <p:spPr>
          <a:xfrm>
            <a:off x="1523999" y="5915056"/>
            <a:ext cx="333375" cy="180975"/>
          </a:xfrm>
          <a:prstGeom prst="notchedRigh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0175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A0E7FF9-1418-7B1E-7D61-5BDCA829C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928" y="269702"/>
            <a:ext cx="717483" cy="35556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9A8B709-405A-B703-1E5C-E6C64F8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130"/>
            <a:ext cx="10515600" cy="62592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D02235-48A3-8C70-DA03-7C0E157746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86820"/>
            <a:ext cx="11277599" cy="5672046"/>
          </a:xfrm>
        </p:spPr>
        <p:txBody>
          <a:bodyPr>
            <a:normAutofit/>
          </a:bodyPr>
          <a:lstStyle/>
          <a:p>
            <a:pPr marL="447675" indent="-447675">
              <a:buFont typeface="Wingdings" panose="05000000000000000000" pitchFamily="2" charset="2"/>
              <a:buChar char="Ø"/>
            </a:pPr>
            <a:r>
              <a:rPr lang="fr-FR" dirty="0"/>
              <a:t>Schéma technique de desserte de la vallée</a:t>
            </a:r>
          </a:p>
          <a:p>
            <a:pPr marL="0" indent="0">
              <a:buNone/>
            </a:pPr>
            <a:endParaRPr lang="fr-FR" sz="11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BF44CF3-D9B2-7041-711C-B22A2D81B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589" y="0"/>
            <a:ext cx="986819" cy="9868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E7F6B91-8940-9D17-BDF2-4F3E08E8A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827" y="1367024"/>
            <a:ext cx="8964343" cy="52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19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A0E7FF9-1418-7B1E-7D61-5BDCA829C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0622" y="333726"/>
            <a:ext cx="765789" cy="3795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9A8B709-405A-B703-1E5C-E6C64F8E1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130"/>
            <a:ext cx="10515600" cy="66402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8EFB0AE4-802E-B78A-7A66-ED453D77F5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09" y="954068"/>
            <a:ext cx="8302381" cy="574880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F44CF3-D9B2-7041-711C-B22A2D81B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590" y="1"/>
            <a:ext cx="954068" cy="9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45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D1C29AF-89C6-9803-282E-689BFEF1E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89" y="201619"/>
            <a:ext cx="1367359" cy="4091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29D092-C2AA-205A-BABB-2A9CB8D39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716" y="265125"/>
            <a:ext cx="659865" cy="3270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85077B3-E55E-18B5-04EF-E7056574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365126"/>
            <a:ext cx="11439524" cy="454024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BBB66C-70B8-B4DC-313C-70A5F4C68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099629"/>
            <a:ext cx="11439523" cy="5493246"/>
          </a:xfrm>
        </p:spPr>
        <p:txBody>
          <a:bodyPr>
            <a:normAutofit fontScale="92500" lnSpcReduction="10000"/>
          </a:bodyPr>
          <a:lstStyle/>
          <a:p>
            <a:pPr marL="542925" indent="-542925" algn="just">
              <a:buFont typeface="Wingdings" panose="05000000000000000000" pitchFamily="2" charset="2"/>
              <a:buChar char="Ø"/>
            </a:pPr>
            <a:r>
              <a:rPr lang="fr-FR" dirty="0"/>
              <a:t>Pour les Pyrénées le numérique se doit d’être :</a:t>
            </a:r>
          </a:p>
          <a:p>
            <a:pPr marL="0" indent="0" algn="just">
              <a:buNone/>
            </a:pPr>
            <a:endParaRPr lang="fr-FR" sz="2000" dirty="0"/>
          </a:p>
          <a:p>
            <a:pPr marL="1438275" indent="-447675" algn="just">
              <a:buFont typeface="Wingdings" panose="05000000000000000000" pitchFamily="2" charset="2"/>
              <a:buChar char="§"/>
            </a:pPr>
            <a:r>
              <a:rPr lang="fr-FR" dirty="0"/>
              <a:t>Un nouveau </a:t>
            </a:r>
            <a:r>
              <a:rPr lang="fr-FR" b="1" dirty="0"/>
              <a:t>défi</a:t>
            </a:r>
            <a:r>
              <a:rPr lang="fr-FR" dirty="0"/>
              <a:t> qui nous fait repenser notre modèle de développement</a:t>
            </a:r>
          </a:p>
          <a:p>
            <a:pPr marL="990600" indent="0" algn="just">
              <a:buNone/>
            </a:pPr>
            <a:endParaRPr lang="fr-FR" sz="1400" dirty="0"/>
          </a:p>
          <a:p>
            <a:pPr marL="1438275" indent="-447675" algn="just">
              <a:buFont typeface="Wingdings" panose="05000000000000000000" pitchFamily="2" charset="2"/>
              <a:buChar char="§"/>
            </a:pPr>
            <a:r>
              <a:rPr lang="fr-FR" dirty="0"/>
              <a:t>Une nouvelle </a:t>
            </a:r>
            <a:r>
              <a:rPr lang="fr-FR" b="1" dirty="0"/>
              <a:t>opportunité</a:t>
            </a:r>
            <a:r>
              <a:rPr lang="fr-FR" dirty="0"/>
              <a:t> qui offre des outils puissants permettant de mieux valoriser et préserver les richesses du territoire</a:t>
            </a:r>
          </a:p>
          <a:p>
            <a:pPr marL="990600" indent="0" algn="just">
              <a:buNone/>
            </a:pPr>
            <a:endParaRPr lang="fr-FR" sz="1400" dirty="0"/>
          </a:p>
          <a:p>
            <a:pPr marL="1438275" indent="-447675" algn="just">
              <a:buFont typeface="Wingdings" panose="05000000000000000000" pitchFamily="2" charset="2"/>
              <a:buChar char="§"/>
            </a:pPr>
            <a:r>
              <a:rPr lang="fr-FR" dirty="0"/>
              <a:t>Une nouvelle</a:t>
            </a:r>
            <a:r>
              <a:rPr lang="fr-FR" b="1" dirty="0"/>
              <a:t> responsabilité </a:t>
            </a:r>
            <a:r>
              <a:rPr lang="fr-FR" dirty="0"/>
              <a:t>car son déploiement doit se faire dans le respect des équilibres écologiques et sociaux qui font la spécificité de ce territoire</a:t>
            </a:r>
          </a:p>
          <a:p>
            <a:pPr marL="990600" indent="0" algn="just">
              <a:buNone/>
            </a:pPr>
            <a:endParaRPr lang="fr-FR" dirty="0"/>
          </a:p>
          <a:p>
            <a:pPr marL="542925" indent="-542925" algn="just">
              <a:buFont typeface="Wingdings" panose="05000000000000000000" pitchFamily="2" charset="2"/>
              <a:buChar char="Ø"/>
            </a:pPr>
            <a:r>
              <a:rPr lang="fr-FR" dirty="0"/>
              <a:t>A nous de faire qu’il ne soit </a:t>
            </a:r>
            <a:r>
              <a:rPr lang="fr-FR" b="1" dirty="0"/>
              <a:t>ni un mirage trompeur ni une promesse miraculeuse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21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D1C29AF-89C6-9803-282E-689BFEF1E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89" y="201619"/>
            <a:ext cx="1367359" cy="40910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29D092-C2AA-205A-BABB-2A9CB8D39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716" y="265125"/>
            <a:ext cx="659865" cy="3270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85077B3-E55E-18B5-04EF-E7056574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365126"/>
            <a:ext cx="11439524" cy="454024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BBB66C-70B8-B4DC-313C-70A5F4C68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819150"/>
            <a:ext cx="11439523" cy="5773725"/>
          </a:xfrm>
        </p:spPr>
        <p:txBody>
          <a:bodyPr>
            <a:normAutofit/>
          </a:bodyPr>
          <a:lstStyle/>
          <a:p>
            <a:pPr marL="542925" indent="-542925" algn="just">
              <a:buFont typeface="Wingdings" panose="05000000000000000000" pitchFamily="2" charset="2"/>
              <a:buChar char="Ø"/>
            </a:pPr>
            <a:r>
              <a:rPr lang="fr-FR" dirty="0"/>
              <a:t>Mais de nouveaux défis et bouleversements sont encore à attendre :</a:t>
            </a:r>
          </a:p>
          <a:p>
            <a:pPr marL="0" indent="0" algn="just">
              <a:buNone/>
            </a:pPr>
            <a:endParaRPr lang="fr-FR" sz="1400" dirty="0"/>
          </a:p>
          <a:p>
            <a:pPr marL="1438275" indent="-4476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b="1" dirty="0"/>
              <a:t>2025</a:t>
            </a:r>
            <a:r>
              <a:rPr lang="fr-FR" dirty="0"/>
              <a:t>  -  Décommissionnement du réseau 2G téléphonie mobile</a:t>
            </a:r>
          </a:p>
          <a:p>
            <a:pPr marL="9906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sz="2000" dirty="0"/>
          </a:p>
          <a:p>
            <a:pPr marL="1438275" indent="-4476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b="1" dirty="0"/>
              <a:t>2028  -  </a:t>
            </a:r>
            <a:r>
              <a:rPr lang="fr-FR" dirty="0"/>
              <a:t>Décommissionnement du réseau 3G téléphonie mobile</a:t>
            </a:r>
          </a:p>
          <a:p>
            <a:pPr marL="9906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sz="2000" dirty="0"/>
          </a:p>
          <a:p>
            <a:pPr marL="1438275" indent="-4476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fr-FR" b="1" dirty="0"/>
              <a:t>2022-2030  -  </a:t>
            </a:r>
            <a:r>
              <a:rPr lang="fr-FR" dirty="0"/>
              <a:t>Fermeture définitive du réseau cuivre programmée en 7 lots</a:t>
            </a:r>
          </a:p>
          <a:p>
            <a:pPr marL="1438275" indent="-4476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fr-FR" dirty="0"/>
          </a:p>
          <a:p>
            <a:pPr marL="1438275" indent="-4476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fr-FR" dirty="0"/>
          </a:p>
          <a:p>
            <a:pPr marL="1438275" indent="-447675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lang="fr-FR" dirty="0"/>
          </a:p>
          <a:p>
            <a:pPr marL="99060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542925" indent="-542925"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D817054-D448-DF84-07E3-9A9181224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4814" y="3804120"/>
            <a:ext cx="7602371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1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5E6F3912-ECB6-426C-A79C-EB0FA296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0" y="87077"/>
            <a:ext cx="2547748" cy="63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ECA2B82-5E9C-B812-5FE7-927E161089BF}"/>
              </a:ext>
            </a:extLst>
          </p:cNvPr>
          <p:cNvSpPr txBox="1"/>
          <p:nvPr/>
        </p:nvSpPr>
        <p:spPr>
          <a:xfrm>
            <a:off x="1668714" y="2980949"/>
            <a:ext cx="9391350" cy="1400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515"/>
              </a:lnSpc>
              <a:spcBef>
                <a:spcPts val="115"/>
              </a:spcBef>
            </a:pPr>
            <a:r>
              <a:rPr lang="fr-FR" sz="2177" b="1" dirty="0">
                <a:solidFill>
                  <a:srgbClr val="C00000"/>
                </a:solidFill>
                <a:latin typeface="Calibri"/>
                <a:cs typeface="Calibri"/>
              </a:rPr>
              <a:t>Réseau</a:t>
            </a:r>
            <a:r>
              <a:rPr lang="fr-FR" sz="2177" b="1" spc="-194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fr-FR" sz="2177" b="1" spc="-24" dirty="0">
                <a:solidFill>
                  <a:srgbClr val="C00000"/>
                </a:solidFill>
                <a:latin typeface="Calibri"/>
                <a:cs typeface="Calibri"/>
              </a:rPr>
              <a:t>d’Intérêt</a:t>
            </a:r>
            <a:r>
              <a:rPr lang="fr-FR" sz="2177" b="1" spc="-17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fr-FR" sz="2177" b="1" dirty="0">
                <a:solidFill>
                  <a:srgbClr val="C00000"/>
                </a:solidFill>
                <a:latin typeface="Calibri"/>
                <a:cs typeface="Calibri"/>
              </a:rPr>
              <a:t>Public</a:t>
            </a:r>
            <a:r>
              <a:rPr lang="fr-FR" sz="2177" b="1" spc="-18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fr-FR" sz="2177" b="1" dirty="0">
                <a:solidFill>
                  <a:srgbClr val="C00000"/>
                </a:solidFill>
                <a:latin typeface="Calibri"/>
                <a:cs typeface="Calibri"/>
              </a:rPr>
              <a:t>fibre</a:t>
            </a:r>
            <a:r>
              <a:rPr lang="fr-FR" sz="2177" b="1" spc="-169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fr-FR" sz="2177" b="1" spc="-12" dirty="0">
                <a:solidFill>
                  <a:srgbClr val="C00000"/>
                </a:solidFill>
                <a:latin typeface="Calibri"/>
                <a:cs typeface="Calibri"/>
              </a:rPr>
              <a:t>optique &amp; Mutualisation des services numériques</a:t>
            </a:r>
            <a:endParaRPr lang="fr-FR" sz="2177" dirty="0">
              <a:latin typeface="Calibri"/>
              <a:cs typeface="Calibri"/>
            </a:endParaRPr>
          </a:p>
          <a:p>
            <a:pPr algn="ctr">
              <a:lnSpc>
                <a:spcPts val="5515"/>
              </a:lnSpc>
            </a:pPr>
            <a:r>
              <a:rPr lang="fr-FR" sz="2177" b="1" dirty="0">
                <a:solidFill>
                  <a:srgbClr val="C00000"/>
                </a:solidFill>
                <a:latin typeface="Calibri"/>
                <a:cs typeface="Calibri"/>
              </a:rPr>
              <a:t>Le</a:t>
            </a:r>
            <a:r>
              <a:rPr lang="fr-FR" sz="2177" b="1" spc="-13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fr-FR" sz="2177" b="1" dirty="0">
                <a:solidFill>
                  <a:srgbClr val="C00000"/>
                </a:solidFill>
                <a:latin typeface="Calibri"/>
                <a:cs typeface="Calibri"/>
              </a:rPr>
              <a:t>plus</a:t>
            </a:r>
            <a:r>
              <a:rPr lang="fr-FR" sz="2177" b="1" spc="-127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fr-FR" sz="2177" b="1" dirty="0">
                <a:solidFill>
                  <a:srgbClr val="C00000"/>
                </a:solidFill>
                <a:latin typeface="Calibri"/>
                <a:cs typeface="Calibri"/>
              </a:rPr>
              <a:t>grand</a:t>
            </a:r>
            <a:r>
              <a:rPr lang="fr-FR" sz="2177" b="1" spc="-12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fr-FR" sz="2177" b="1" dirty="0">
                <a:solidFill>
                  <a:srgbClr val="C00000"/>
                </a:solidFill>
                <a:latin typeface="Calibri"/>
                <a:cs typeface="Calibri"/>
              </a:rPr>
              <a:t>chantier</a:t>
            </a:r>
            <a:r>
              <a:rPr lang="fr-FR" sz="2177" b="1" spc="-1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fr-FR" sz="2177" b="1" dirty="0">
                <a:solidFill>
                  <a:srgbClr val="C00000"/>
                </a:solidFill>
                <a:latin typeface="Calibri"/>
                <a:cs typeface="Calibri"/>
              </a:rPr>
              <a:t>mené</a:t>
            </a:r>
            <a:r>
              <a:rPr lang="fr-FR" sz="2177" b="1" spc="-127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fr-FR" sz="2177" b="1" dirty="0">
                <a:solidFill>
                  <a:srgbClr val="C00000"/>
                </a:solidFill>
                <a:latin typeface="Calibri"/>
                <a:cs typeface="Calibri"/>
              </a:rPr>
              <a:t>par</a:t>
            </a:r>
            <a:r>
              <a:rPr lang="fr-FR" sz="2177" b="1" spc="-13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fr-FR" sz="2177" b="1" dirty="0">
                <a:solidFill>
                  <a:srgbClr val="C00000"/>
                </a:solidFill>
                <a:latin typeface="Calibri"/>
                <a:cs typeface="Calibri"/>
              </a:rPr>
              <a:t>le</a:t>
            </a:r>
            <a:r>
              <a:rPr lang="fr-FR" sz="2177" b="1" spc="-1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fr-FR" sz="2177" b="1" spc="-12" dirty="0">
                <a:solidFill>
                  <a:srgbClr val="C00000"/>
                </a:solidFill>
                <a:latin typeface="Calibri"/>
                <a:cs typeface="Calibri"/>
              </a:rPr>
              <a:t>Département</a:t>
            </a:r>
            <a:endParaRPr lang="fr-FR" sz="2177" dirty="0">
              <a:latin typeface="Calibri"/>
              <a:cs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672AC3-968B-C318-D5AF-2394B1B57B61}"/>
              </a:ext>
            </a:extLst>
          </p:cNvPr>
          <p:cNvSpPr txBox="1"/>
          <p:nvPr/>
        </p:nvSpPr>
        <p:spPr>
          <a:xfrm>
            <a:off x="2421641" y="2016603"/>
            <a:ext cx="7885497" cy="7441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515"/>
              </a:lnSpc>
              <a:spcBef>
                <a:spcPts val="115"/>
              </a:spcBef>
            </a:pPr>
            <a:r>
              <a:rPr lang="fr-FR" sz="3628" b="1" dirty="0">
                <a:solidFill>
                  <a:srgbClr val="C00000"/>
                </a:solidFill>
                <a:latin typeface="Calibri"/>
                <a:cs typeface="Calibri"/>
              </a:rPr>
              <a:t>Département des Pyrénées Orientales</a:t>
            </a:r>
            <a:endParaRPr lang="fr-FR" sz="3628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608" y="464924"/>
            <a:ext cx="1824292" cy="718160"/>
          </a:xfrm>
          <a:custGeom>
            <a:avLst/>
            <a:gdLst/>
            <a:ahLst/>
            <a:cxnLst/>
            <a:rect l="l" t="t" r="r" b="b"/>
            <a:pathLst>
              <a:path w="1824355" h="718185">
                <a:moveTo>
                  <a:pt x="1824228" y="0"/>
                </a:moveTo>
                <a:lnTo>
                  <a:pt x="675132" y="0"/>
                </a:lnTo>
                <a:lnTo>
                  <a:pt x="675132" y="1524"/>
                </a:lnTo>
                <a:lnTo>
                  <a:pt x="0" y="1524"/>
                </a:lnTo>
                <a:lnTo>
                  <a:pt x="0" y="228600"/>
                </a:lnTo>
                <a:lnTo>
                  <a:pt x="675132" y="228600"/>
                </a:lnTo>
                <a:lnTo>
                  <a:pt x="675132" y="717804"/>
                </a:lnTo>
                <a:lnTo>
                  <a:pt x="182422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2935763" y="1196800"/>
            <a:ext cx="2722122" cy="2681177"/>
            <a:chOff x="2735389" y="949261"/>
            <a:chExt cx="2882265" cy="2701925"/>
          </a:xfrm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" name="object 5"/>
            <p:cNvSpPr/>
            <p:nvPr/>
          </p:nvSpPr>
          <p:spPr>
            <a:xfrm>
              <a:off x="2736341" y="950214"/>
              <a:ext cx="2880360" cy="2700020"/>
            </a:xfrm>
            <a:custGeom>
              <a:avLst/>
              <a:gdLst/>
              <a:ahLst/>
              <a:cxnLst/>
              <a:rect l="l" t="t" r="r" b="b"/>
              <a:pathLst>
                <a:path w="2880360" h="2700020">
                  <a:moveTo>
                    <a:pt x="2159888" y="0"/>
                  </a:moveTo>
                  <a:lnTo>
                    <a:pt x="719962" y="0"/>
                  </a:lnTo>
                  <a:lnTo>
                    <a:pt x="0" y="1349756"/>
                  </a:lnTo>
                  <a:lnTo>
                    <a:pt x="719962" y="2700020"/>
                  </a:lnTo>
                  <a:lnTo>
                    <a:pt x="2159888" y="2700020"/>
                  </a:lnTo>
                  <a:lnTo>
                    <a:pt x="2879979" y="1349756"/>
                  </a:lnTo>
                  <a:lnTo>
                    <a:pt x="2159888" y="0"/>
                  </a:lnTo>
                  <a:close/>
                </a:path>
              </a:pathLst>
            </a:custGeom>
            <a:solidFill>
              <a:srgbClr val="FFBE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736341" y="950214"/>
              <a:ext cx="2880360" cy="2700020"/>
            </a:xfrm>
            <a:custGeom>
              <a:avLst/>
              <a:gdLst/>
              <a:ahLst/>
              <a:cxnLst/>
              <a:rect l="l" t="t" r="r" b="b"/>
              <a:pathLst>
                <a:path w="2880360" h="2700020">
                  <a:moveTo>
                    <a:pt x="719962" y="0"/>
                  </a:moveTo>
                  <a:lnTo>
                    <a:pt x="2159888" y="0"/>
                  </a:lnTo>
                  <a:lnTo>
                    <a:pt x="2879979" y="1349756"/>
                  </a:lnTo>
                  <a:lnTo>
                    <a:pt x="2159888" y="2700020"/>
                  </a:lnTo>
                  <a:lnTo>
                    <a:pt x="719962" y="2700020"/>
                  </a:lnTo>
                  <a:lnTo>
                    <a:pt x="0" y="1349756"/>
                  </a:lnTo>
                  <a:lnTo>
                    <a:pt x="719962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282446" y="2368690"/>
            <a:ext cx="2028754" cy="309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9" algn="ctr">
              <a:spcBef>
                <a:spcPts val="96"/>
              </a:spcBef>
            </a:pPr>
            <a:r>
              <a:rPr lang="fr-FR" sz="1935" dirty="0">
                <a:latin typeface="+mj-lt"/>
                <a:cs typeface="Arial"/>
              </a:rPr>
              <a:t>90</a:t>
            </a:r>
            <a:r>
              <a:rPr sz="1935" spc="-35" dirty="0">
                <a:latin typeface="+mj-lt"/>
                <a:cs typeface="Arial"/>
              </a:rPr>
              <a:t> </a:t>
            </a:r>
            <a:r>
              <a:rPr sz="1935" dirty="0">
                <a:latin typeface="+mj-lt"/>
                <a:cs typeface="Arial"/>
              </a:rPr>
              <a:t>000</a:t>
            </a:r>
            <a:r>
              <a:rPr sz="1935" spc="-25" dirty="0">
                <a:latin typeface="+mj-lt"/>
                <a:cs typeface="Arial"/>
              </a:rPr>
              <a:t> </a:t>
            </a:r>
            <a:r>
              <a:rPr sz="1935" spc="-10" dirty="0">
                <a:latin typeface="+mj-lt"/>
                <a:cs typeface="Arial"/>
              </a:rPr>
              <a:t>abonnés</a:t>
            </a:r>
            <a:endParaRPr sz="1935" dirty="0">
              <a:latin typeface="+mj-lt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472446" y="4026769"/>
            <a:ext cx="2720323" cy="2681807"/>
            <a:chOff x="7272337" y="3779329"/>
            <a:chExt cx="2880360" cy="2702560"/>
          </a:xfrm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" name="object 9"/>
            <p:cNvSpPr/>
            <p:nvPr/>
          </p:nvSpPr>
          <p:spPr>
            <a:xfrm>
              <a:off x="7273290" y="3780281"/>
              <a:ext cx="2878455" cy="2700655"/>
            </a:xfrm>
            <a:custGeom>
              <a:avLst/>
              <a:gdLst/>
              <a:ahLst/>
              <a:cxnLst/>
              <a:rect l="l" t="t" r="r" b="b"/>
              <a:pathLst>
                <a:path w="2878454" h="2700654">
                  <a:moveTo>
                    <a:pt x="2158745" y="0"/>
                  </a:moveTo>
                  <a:lnTo>
                    <a:pt x="719581" y="0"/>
                  </a:lnTo>
                  <a:lnTo>
                    <a:pt x="0" y="1349756"/>
                  </a:lnTo>
                  <a:lnTo>
                    <a:pt x="719581" y="2700032"/>
                  </a:lnTo>
                  <a:lnTo>
                    <a:pt x="2158745" y="2700032"/>
                  </a:lnTo>
                  <a:lnTo>
                    <a:pt x="2878454" y="1349756"/>
                  </a:lnTo>
                  <a:lnTo>
                    <a:pt x="2158745" y="0"/>
                  </a:lnTo>
                  <a:close/>
                </a:path>
              </a:pathLst>
            </a:custGeom>
            <a:solidFill>
              <a:srgbClr val="FF6C6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7273290" y="3780281"/>
              <a:ext cx="2878455" cy="2700655"/>
            </a:xfrm>
            <a:custGeom>
              <a:avLst/>
              <a:gdLst/>
              <a:ahLst/>
              <a:cxnLst/>
              <a:rect l="l" t="t" r="r" b="b"/>
              <a:pathLst>
                <a:path w="2878454" h="2700654">
                  <a:moveTo>
                    <a:pt x="719581" y="0"/>
                  </a:moveTo>
                  <a:lnTo>
                    <a:pt x="2158745" y="0"/>
                  </a:lnTo>
                  <a:lnTo>
                    <a:pt x="2878454" y="1349756"/>
                  </a:lnTo>
                  <a:lnTo>
                    <a:pt x="2158745" y="2700032"/>
                  </a:lnTo>
                  <a:lnTo>
                    <a:pt x="719581" y="2700032"/>
                  </a:lnTo>
                  <a:lnTo>
                    <a:pt x="0" y="1349756"/>
                  </a:lnTo>
                  <a:lnTo>
                    <a:pt x="719581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764119" y="5075631"/>
            <a:ext cx="2209087" cy="607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9" algn="ctr">
              <a:spcBef>
                <a:spcPts val="96"/>
              </a:spcBef>
            </a:pPr>
            <a:r>
              <a:rPr sz="1935" spc="-50" dirty="0">
                <a:latin typeface="+mj-lt"/>
                <a:cs typeface="Arial"/>
              </a:rPr>
              <a:t>11</a:t>
            </a:r>
            <a:r>
              <a:rPr sz="1935" spc="-75" dirty="0">
                <a:latin typeface="+mj-lt"/>
                <a:cs typeface="Arial"/>
              </a:rPr>
              <a:t> </a:t>
            </a:r>
            <a:r>
              <a:rPr sz="1935" dirty="0">
                <a:latin typeface="+mj-lt"/>
                <a:cs typeface="Arial"/>
              </a:rPr>
              <a:t>000</a:t>
            </a:r>
            <a:r>
              <a:rPr sz="1935" spc="-65" dirty="0">
                <a:latin typeface="+mj-lt"/>
                <a:cs typeface="Arial"/>
              </a:rPr>
              <a:t> </a:t>
            </a:r>
            <a:r>
              <a:rPr sz="1935" spc="-10" dirty="0">
                <a:latin typeface="+mj-lt"/>
                <a:cs typeface="Arial"/>
              </a:rPr>
              <a:t>kilomètres</a:t>
            </a:r>
            <a:endParaRPr sz="1935" dirty="0">
              <a:latin typeface="+mj-lt"/>
              <a:cs typeface="Arial"/>
            </a:endParaRPr>
          </a:p>
          <a:p>
            <a:pPr marL="117467" algn="ctr">
              <a:spcBef>
                <a:spcPts val="5"/>
              </a:spcBef>
            </a:pPr>
            <a:r>
              <a:rPr sz="1935" dirty="0">
                <a:latin typeface="+mj-lt"/>
                <a:cs typeface="Arial"/>
              </a:rPr>
              <a:t>de</a:t>
            </a:r>
            <a:r>
              <a:rPr sz="1935" spc="-45" dirty="0">
                <a:latin typeface="+mj-lt"/>
                <a:cs typeface="Arial"/>
              </a:rPr>
              <a:t> </a:t>
            </a:r>
            <a:r>
              <a:rPr sz="1935" dirty="0">
                <a:latin typeface="+mj-lt"/>
                <a:cs typeface="Arial"/>
              </a:rPr>
              <a:t>câble</a:t>
            </a:r>
            <a:r>
              <a:rPr sz="1935" spc="-54" dirty="0">
                <a:latin typeface="+mj-lt"/>
                <a:cs typeface="Arial"/>
              </a:rPr>
              <a:t> </a:t>
            </a:r>
            <a:r>
              <a:rPr sz="1935" spc="-10" dirty="0">
                <a:latin typeface="+mj-lt"/>
                <a:cs typeface="Arial"/>
              </a:rPr>
              <a:t>optique</a:t>
            </a:r>
            <a:endParaRPr sz="1935" dirty="0">
              <a:latin typeface="+mj-lt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239970" y="2586639"/>
            <a:ext cx="2722122" cy="2681177"/>
            <a:chOff x="5039677" y="2339149"/>
            <a:chExt cx="2882265" cy="2701925"/>
          </a:xfrm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3" name="object 13"/>
            <p:cNvSpPr/>
            <p:nvPr/>
          </p:nvSpPr>
          <p:spPr>
            <a:xfrm>
              <a:off x="5040630" y="2340101"/>
              <a:ext cx="2880360" cy="2700020"/>
            </a:xfrm>
            <a:custGeom>
              <a:avLst/>
              <a:gdLst/>
              <a:ahLst/>
              <a:cxnLst/>
              <a:rect l="l" t="t" r="r" b="b"/>
              <a:pathLst>
                <a:path w="2880359" h="2700020">
                  <a:moveTo>
                    <a:pt x="2159889" y="0"/>
                  </a:moveTo>
                  <a:lnTo>
                    <a:pt x="719963" y="0"/>
                  </a:lnTo>
                  <a:lnTo>
                    <a:pt x="0" y="1349756"/>
                  </a:lnTo>
                  <a:lnTo>
                    <a:pt x="719963" y="2700020"/>
                  </a:lnTo>
                  <a:lnTo>
                    <a:pt x="2159889" y="2700020"/>
                  </a:lnTo>
                  <a:lnTo>
                    <a:pt x="2879979" y="1349756"/>
                  </a:lnTo>
                  <a:lnTo>
                    <a:pt x="2159889" y="0"/>
                  </a:lnTo>
                  <a:close/>
                </a:path>
              </a:pathLst>
            </a:custGeom>
            <a:solidFill>
              <a:srgbClr val="FFFF38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5040630" y="2340101"/>
              <a:ext cx="2880360" cy="2700020"/>
            </a:xfrm>
            <a:custGeom>
              <a:avLst/>
              <a:gdLst/>
              <a:ahLst/>
              <a:cxnLst/>
              <a:rect l="l" t="t" r="r" b="b"/>
              <a:pathLst>
                <a:path w="2880359" h="2700020">
                  <a:moveTo>
                    <a:pt x="719963" y="0"/>
                  </a:moveTo>
                  <a:lnTo>
                    <a:pt x="2159889" y="0"/>
                  </a:lnTo>
                  <a:lnTo>
                    <a:pt x="2879979" y="1349756"/>
                  </a:lnTo>
                  <a:lnTo>
                    <a:pt x="2159889" y="2700020"/>
                  </a:lnTo>
                  <a:lnTo>
                    <a:pt x="719963" y="2700020"/>
                  </a:lnTo>
                  <a:lnTo>
                    <a:pt x="0" y="1349756"/>
                  </a:lnTo>
                  <a:lnTo>
                    <a:pt x="719963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89103" y="3623353"/>
            <a:ext cx="1857945" cy="607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0812" marR="5079" indent="-318748">
              <a:spcBef>
                <a:spcPts val="96"/>
              </a:spcBef>
            </a:pPr>
            <a:r>
              <a:rPr lang="fr-FR" sz="1935" dirty="0">
                <a:latin typeface="+mj-lt"/>
                <a:cs typeface="Arial"/>
              </a:rPr>
              <a:t>178</a:t>
            </a:r>
            <a:r>
              <a:rPr sz="1935" spc="-35" dirty="0">
                <a:latin typeface="+mj-lt"/>
                <a:cs typeface="Arial"/>
              </a:rPr>
              <a:t> </a:t>
            </a:r>
            <a:r>
              <a:rPr sz="1935" dirty="0">
                <a:latin typeface="+mj-lt"/>
                <a:cs typeface="Arial"/>
              </a:rPr>
              <a:t>000</a:t>
            </a:r>
            <a:r>
              <a:rPr sz="1935" spc="-40" dirty="0">
                <a:latin typeface="+mj-lt"/>
                <a:cs typeface="Arial"/>
              </a:rPr>
              <a:t> </a:t>
            </a:r>
            <a:r>
              <a:rPr sz="1935" spc="-10" dirty="0">
                <a:latin typeface="+mj-lt"/>
                <a:cs typeface="Arial"/>
              </a:rPr>
              <a:t>prises déployées</a:t>
            </a:r>
            <a:endParaRPr sz="1935" dirty="0">
              <a:latin typeface="+mj-lt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507603" y="1183084"/>
            <a:ext cx="2722122" cy="2681177"/>
            <a:chOff x="7307389" y="935545"/>
            <a:chExt cx="2882265" cy="2701925"/>
          </a:xfrm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7" name="object 17"/>
            <p:cNvSpPr/>
            <p:nvPr/>
          </p:nvSpPr>
          <p:spPr>
            <a:xfrm>
              <a:off x="7308342" y="936498"/>
              <a:ext cx="2880360" cy="2700020"/>
            </a:xfrm>
            <a:custGeom>
              <a:avLst/>
              <a:gdLst/>
              <a:ahLst/>
              <a:cxnLst/>
              <a:rect l="l" t="t" r="r" b="b"/>
              <a:pathLst>
                <a:path w="2880359" h="2700020">
                  <a:moveTo>
                    <a:pt x="2159888" y="0"/>
                  </a:moveTo>
                  <a:lnTo>
                    <a:pt x="719962" y="0"/>
                  </a:lnTo>
                  <a:lnTo>
                    <a:pt x="0" y="1349755"/>
                  </a:lnTo>
                  <a:lnTo>
                    <a:pt x="719962" y="2700020"/>
                  </a:lnTo>
                  <a:lnTo>
                    <a:pt x="2159888" y="2700020"/>
                  </a:lnTo>
                  <a:lnTo>
                    <a:pt x="2879979" y="1349755"/>
                  </a:lnTo>
                  <a:lnTo>
                    <a:pt x="2159888" y="0"/>
                  </a:lnTo>
                  <a:close/>
                </a:path>
              </a:pathLst>
            </a:custGeom>
            <a:solidFill>
              <a:srgbClr val="81D31A"/>
            </a:solidFill>
          </p:spPr>
          <p:txBody>
            <a:bodyPr wrap="square" lIns="0" tIns="0" rIns="0" bIns="0" rtlCol="0"/>
            <a:lstStyle/>
            <a:p>
              <a:endParaRPr sz="1935" dirty="0">
                <a:latin typeface="+mj-lt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7308342" y="936498"/>
              <a:ext cx="2880360" cy="2700020"/>
            </a:xfrm>
            <a:custGeom>
              <a:avLst/>
              <a:gdLst/>
              <a:ahLst/>
              <a:cxnLst/>
              <a:rect l="l" t="t" r="r" b="b"/>
              <a:pathLst>
                <a:path w="2880359" h="2700020">
                  <a:moveTo>
                    <a:pt x="719962" y="0"/>
                  </a:moveTo>
                  <a:lnTo>
                    <a:pt x="2159888" y="0"/>
                  </a:lnTo>
                  <a:lnTo>
                    <a:pt x="2879979" y="1349755"/>
                  </a:lnTo>
                  <a:lnTo>
                    <a:pt x="2159888" y="2700020"/>
                  </a:lnTo>
                  <a:lnTo>
                    <a:pt x="719962" y="2700020"/>
                  </a:lnTo>
                  <a:lnTo>
                    <a:pt x="0" y="1349755"/>
                  </a:lnTo>
                  <a:lnTo>
                    <a:pt x="719962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>
              <a:endParaRPr sz="1935" dirty="0">
                <a:latin typeface="+mj-lt"/>
              </a:endParaRPr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900958" y="2198172"/>
            <a:ext cx="1935412" cy="607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9" marR="5079" indent="101593" algn="ctr">
              <a:spcBef>
                <a:spcPts val="96"/>
              </a:spcBef>
            </a:pPr>
            <a:r>
              <a:rPr sz="1935" dirty="0">
                <a:latin typeface="+mj-lt"/>
                <a:cs typeface="Arial"/>
              </a:rPr>
              <a:t>8</a:t>
            </a:r>
            <a:r>
              <a:rPr lang="fr-FR" sz="1935" dirty="0">
                <a:latin typeface="+mj-lt"/>
                <a:cs typeface="Arial"/>
              </a:rPr>
              <a:t>7</a:t>
            </a:r>
            <a:r>
              <a:rPr sz="1935" spc="-25" dirty="0">
                <a:latin typeface="+mj-lt"/>
                <a:cs typeface="Arial"/>
              </a:rPr>
              <a:t> </a:t>
            </a:r>
            <a:r>
              <a:rPr sz="1935" dirty="0">
                <a:latin typeface="+mj-lt"/>
                <a:cs typeface="Arial"/>
              </a:rPr>
              <a:t>%</a:t>
            </a:r>
            <a:r>
              <a:rPr sz="1935" spc="-30" dirty="0">
                <a:latin typeface="+mj-lt"/>
                <a:cs typeface="Arial"/>
              </a:rPr>
              <a:t> </a:t>
            </a:r>
            <a:r>
              <a:rPr sz="1935" dirty="0">
                <a:latin typeface="+mj-lt"/>
                <a:cs typeface="Arial"/>
              </a:rPr>
              <a:t>de</a:t>
            </a:r>
            <a:r>
              <a:rPr sz="1935" spc="-30" dirty="0">
                <a:latin typeface="+mj-lt"/>
                <a:cs typeface="Arial"/>
              </a:rPr>
              <a:t> </a:t>
            </a:r>
            <a:r>
              <a:rPr sz="1935" spc="-21" dirty="0">
                <a:latin typeface="+mj-lt"/>
                <a:cs typeface="Arial"/>
              </a:rPr>
              <a:t>taux </a:t>
            </a:r>
            <a:r>
              <a:rPr sz="1935" dirty="0">
                <a:latin typeface="+mj-lt"/>
                <a:cs typeface="Arial"/>
              </a:rPr>
              <a:t>de</a:t>
            </a:r>
            <a:r>
              <a:rPr sz="1935" spc="-30" dirty="0">
                <a:latin typeface="+mj-lt"/>
                <a:cs typeface="Arial"/>
              </a:rPr>
              <a:t> </a:t>
            </a:r>
            <a:r>
              <a:rPr sz="1935" spc="-10" dirty="0">
                <a:latin typeface="+mj-lt"/>
                <a:cs typeface="Arial"/>
              </a:rPr>
              <a:t>déploiement</a:t>
            </a:r>
            <a:endParaRPr sz="1935" dirty="0">
              <a:latin typeface="+mj-lt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935826" y="3991782"/>
            <a:ext cx="2722122" cy="2679915"/>
            <a:chOff x="2735452" y="3744340"/>
            <a:chExt cx="2882265" cy="2700655"/>
          </a:xfrm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1" name="object 21"/>
            <p:cNvSpPr/>
            <p:nvPr/>
          </p:nvSpPr>
          <p:spPr>
            <a:xfrm>
              <a:off x="2736341" y="3745229"/>
              <a:ext cx="2880360" cy="2698750"/>
            </a:xfrm>
            <a:custGeom>
              <a:avLst/>
              <a:gdLst/>
              <a:ahLst/>
              <a:cxnLst/>
              <a:rect l="l" t="t" r="r" b="b"/>
              <a:pathLst>
                <a:path w="2880360" h="2698750">
                  <a:moveTo>
                    <a:pt x="2159888" y="0"/>
                  </a:moveTo>
                  <a:lnTo>
                    <a:pt x="719962" y="0"/>
                  </a:lnTo>
                  <a:lnTo>
                    <a:pt x="0" y="1348994"/>
                  </a:lnTo>
                  <a:lnTo>
                    <a:pt x="719962" y="2698508"/>
                  </a:lnTo>
                  <a:lnTo>
                    <a:pt x="2159888" y="2698508"/>
                  </a:lnTo>
                  <a:lnTo>
                    <a:pt x="2879979" y="1348994"/>
                  </a:lnTo>
                  <a:lnTo>
                    <a:pt x="2159888" y="0"/>
                  </a:lnTo>
                  <a:close/>
                </a:path>
              </a:pathLst>
            </a:custGeom>
            <a:solidFill>
              <a:srgbClr val="5883A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2736341" y="3745229"/>
              <a:ext cx="2880360" cy="2698750"/>
            </a:xfrm>
            <a:custGeom>
              <a:avLst/>
              <a:gdLst/>
              <a:ahLst/>
              <a:cxnLst/>
              <a:rect l="l" t="t" r="r" b="b"/>
              <a:pathLst>
                <a:path w="2880360" h="2698750">
                  <a:moveTo>
                    <a:pt x="719962" y="0"/>
                  </a:moveTo>
                  <a:lnTo>
                    <a:pt x="2159888" y="0"/>
                  </a:lnTo>
                  <a:lnTo>
                    <a:pt x="2879979" y="1348994"/>
                  </a:lnTo>
                  <a:lnTo>
                    <a:pt x="2159888" y="2698508"/>
                  </a:lnTo>
                  <a:lnTo>
                    <a:pt x="719962" y="2698508"/>
                  </a:lnTo>
                  <a:lnTo>
                    <a:pt x="0" y="1348994"/>
                  </a:lnTo>
                  <a:lnTo>
                    <a:pt x="719962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330068" y="5022554"/>
            <a:ext cx="1933507" cy="607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6"/>
              </a:spcBef>
            </a:pPr>
            <a:r>
              <a:rPr sz="1935" dirty="0">
                <a:latin typeface="+mj-lt"/>
                <a:cs typeface="Arial"/>
              </a:rPr>
              <a:t>190</a:t>
            </a:r>
            <a:r>
              <a:rPr sz="1935" spc="-35" dirty="0">
                <a:latin typeface="+mj-lt"/>
                <a:cs typeface="Arial"/>
              </a:rPr>
              <a:t> </a:t>
            </a:r>
            <a:r>
              <a:rPr sz="1935" spc="-10" dirty="0">
                <a:latin typeface="+mj-lt"/>
                <a:cs typeface="Arial"/>
              </a:rPr>
              <a:t>communes</a:t>
            </a:r>
            <a:endParaRPr sz="1935" dirty="0">
              <a:latin typeface="+mj-lt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935" spc="-10" dirty="0">
                <a:latin typeface="+mj-lt"/>
                <a:cs typeface="Arial"/>
              </a:rPr>
              <a:t>concernées</a:t>
            </a:r>
            <a:endParaRPr sz="1935" dirty="0">
              <a:latin typeface="+mj-lt"/>
              <a:cs typeface="Arial"/>
            </a:endParaRPr>
          </a:p>
        </p:txBody>
      </p:sp>
      <p:sp>
        <p:nvSpPr>
          <p:cNvPr id="28" name="CustomShape 1">
            <a:extLst>
              <a:ext uri="{FF2B5EF4-FFF2-40B4-BE49-F238E27FC236}">
                <a16:creationId xmlns:a16="http://schemas.microsoft.com/office/drawing/2014/main" id="{23A72B3D-18FB-729E-567B-91965C627BD7}"/>
              </a:ext>
            </a:extLst>
          </p:cNvPr>
          <p:cNvSpPr/>
          <p:nvPr/>
        </p:nvSpPr>
        <p:spPr>
          <a:xfrm>
            <a:off x="-11105" y="-15238"/>
            <a:ext cx="12202893" cy="11983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903" b="1" spc="-1" dirty="0">
                <a:solidFill>
                  <a:srgbClr val="C00000"/>
                </a:solidFill>
                <a:latin typeface="Calibri Light"/>
                <a:ea typeface="DejaVu Sans"/>
              </a:rPr>
              <a:t>Infrastructure portant le numérique (THD)</a:t>
            </a:r>
          </a:p>
          <a:p>
            <a:pPr algn="ctr">
              <a:lnSpc>
                <a:spcPct val="90000"/>
              </a:lnSpc>
            </a:pPr>
            <a:r>
              <a:rPr lang="en-US" sz="2903" b="1" spc="-1" dirty="0">
                <a:solidFill>
                  <a:srgbClr val="C00000"/>
                </a:solidFill>
                <a:latin typeface="Calibri Light"/>
                <a:ea typeface="DejaVu Sans"/>
              </a:rPr>
              <a:t> En quelques chiffres</a:t>
            </a:r>
            <a:endParaRPr lang="fr-FR" sz="2903" spc="-1" dirty="0"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608" y="464924"/>
            <a:ext cx="1824292" cy="718160"/>
          </a:xfrm>
          <a:custGeom>
            <a:avLst/>
            <a:gdLst/>
            <a:ahLst/>
            <a:cxnLst/>
            <a:rect l="l" t="t" r="r" b="b"/>
            <a:pathLst>
              <a:path w="1824355" h="718185">
                <a:moveTo>
                  <a:pt x="1824228" y="0"/>
                </a:moveTo>
                <a:lnTo>
                  <a:pt x="675132" y="0"/>
                </a:lnTo>
                <a:lnTo>
                  <a:pt x="675132" y="1524"/>
                </a:lnTo>
                <a:lnTo>
                  <a:pt x="0" y="1524"/>
                </a:lnTo>
                <a:lnTo>
                  <a:pt x="0" y="228600"/>
                </a:lnTo>
                <a:lnTo>
                  <a:pt x="675132" y="228600"/>
                </a:lnTo>
                <a:lnTo>
                  <a:pt x="675132" y="717804"/>
                </a:lnTo>
                <a:lnTo>
                  <a:pt x="182422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" name="object 4"/>
          <p:cNvGrpSpPr/>
          <p:nvPr/>
        </p:nvGrpSpPr>
        <p:grpSpPr>
          <a:xfrm>
            <a:off x="2555892" y="1144572"/>
            <a:ext cx="2813967" cy="2489991"/>
            <a:chOff x="2447353" y="822769"/>
            <a:chExt cx="2882265" cy="2701925"/>
          </a:xfrm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" name="object 5"/>
            <p:cNvSpPr/>
            <p:nvPr/>
          </p:nvSpPr>
          <p:spPr>
            <a:xfrm>
              <a:off x="2448306" y="823722"/>
              <a:ext cx="2880360" cy="2700020"/>
            </a:xfrm>
            <a:custGeom>
              <a:avLst/>
              <a:gdLst/>
              <a:ahLst/>
              <a:cxnLst/>
              <a:rect l="l" t="t" r="r" b="b"/>
              <a:pathLst>
                <a:path w="2880360" h="2700020">
                  <a:moveTo>
                    <a:pt x="2159889" y="0"/>
                  </a:moveTo>
                  <a:lnTo>
                    <a:pt x="719963" y="0"/>
                  </a:lnTo>
                  <a:lnTo>
                    <a:pt x="0" y="1349755"/>
                  </a:lnTo>
                  <a:lnTo>
                    <a:pt x="719963" y="2700019"/>
                  </a:lnTo>
                  <a:lnTo>
                    <a:pt x="2159889" y="2700019"/>
                  </a:lnTo>
                  <a:lnTo>
                    <a:pt x="2879979" y="1349755"/>
                  </a:lnTo>
                  <a:lnTo>
                    <a:pt x="2159889" y="0"/>
                  </a:lnTo>
                  <a:close/>
                </a:path>
              </a:pathLst>
            </a:custGeom>
            <a:solidFill>
              <a:srgbClr val="BAE23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2448306" y="823722"/>
              <a:ext cx="2880360" cy="2700020"/>
            </a:xfrm>
            <a:custGeom>
              <a:avLst/>
              <a:gdLst/>
              <a:ahLst/>
              <a:cxnLst/>
              <a:rect l="l" t="t" r="r" b="b"/>
              <a:pathLst>
                <a:path w="2880360" h="2700020">
                  <a:moveTo>
                    <a:pt x="719963" y="0"/>
                  </a:moveTo>
                  <a:lnTo>
                    <a:pt x="2159889" y="0"/>
                  </a:lnTo>
                  <a:lnTo>
                    <a:pt x="2879979" y="1349755"/>
                  </a:lnTo>
                  <a:lnTo>
                    <a:pt x="2159889" y="2700019"/>
                  </a:lnTo>
                  <a:lnTo>
                    <a:pt x="719963" y="2700019"/>
                  </a:lnTo>
                  <a:lnTo>
                    <a:pt x="0" y="1349755"/>
                  </a:lnTo>
                  <a:lnTo>
                    <a:pt x="719963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879286" y="1989053"/>
            <a:ext cx="2167179" cy="905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4" marR="5079" algn="ctr">
              <a:spcBef>
                <a:spcPts val="96"/>
              </a:spcBef>
            </a:pPr>
            <a:r>
              <a:rPr sz="1935" dirty="0">
                <a:latin typeface="+mj-lt"/>
                <a:cs typeface="Arial"/>
              </a:rPr>
              <a:t>194</a:t>
            </a:r>
            <a:r>
              <a:rPr sz="1935" spc="-35" dirty="0">
                <a:latin typeface="+mj-lt"/>
                <a:cs typeface="Arial"/>
              </a:rPr>
              <a:t> </a:t>
            </a:r>
            <a:r>
              <a:rPr sz="1935" spc="-10" dirty="0">
                <a:latin typeface="+mj-lt"/>
                <a:cs typeface="Arial"/>
              </a:rPr>
              <a:t>millions </a:t>
            </a:r>
            <a:r>
              <a:rPr sz="1935" dirty="0">
                <a:latin typeface="+mj-lt"/>
                <a:cs typeface="Arial"/>
              </a:rPr>
              <a:t>d’euros</a:t>
            </a:r>
            <a:r>
              <a:rPr sz="1935" spc="-89" dirty="0">
                <a:latin typeface="+mj-lt"/>
                <a:cs typeface="Arial"/>
              </a:rPr>
              <a:t> </a:t>
            </a:r>
            <a:r>
              <a:rPr sz="1935" spc="-21" dirty="0">
                <a:latin typeface="+mj-lt"/>
                <a:cs typeface="Arial"/>
              </a:rPr>
              <a:t>dans </a:t>
            </a:r>
            <a:r>
              <a:rPr sz="1935" dirty="0">
                <a:latin typeface="+mj-lt"/>
                <a:cs typeface="Arial"/>
              </a:rPr>
              <a:t>l’économie</a:t>
            </a:r>
            <a:r>
              <a:rPr sz="1935" spc="-129" dirty="0">
                <a:latin typeface="+mj-lt"/>
                <a:cs typeface="Arial"/>
              </a:rPr>
              <a:t> </a:t>
            </a:r>
            <a:r>
              <a:rPr sz="1935" spc="-10" dirty="0">
                <a:latin typeface="+mj-lt"/>
                <a:cs typeface="Arial"/>
              </a:rPr>
              <a:t>locale</a:t>
            </a:r>
            <a:endParaRPr sz="1935" dirty="0">
              <a:latin typeface="+mj-lt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27734" y="2400303"/>
            <a:ext cx="2813967" cy="2489991"/>
            <a:chOff x="4919281" y="2078545"/>
            <a:chExt cx="2882265" cy="2701925"/>
          </a:xfrm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" name="object 9"/>
            <p:cNvSpPr/>
            <p:nvPr/>
          </p:nvSpPr>
          <p:spPr>
            <a:xfrm>
              <a:off x="4920234" y="2079497"/>
              <a:ext cx="2880360" cy="2700020"/>
            </a:xfrm>
            <a:custGeom>
              <a:avLst/>
              <a:gdLst/>
              <a:ahLst/>
              <a:cxnLst/>
              <a:rect l="l" t="t" r="r" b="b"/>
              <a:pathLst>
                <a:path w="2880359" h="2700020">
                  <a:moveTo>
                    <a:pt x="2159889" y="0"/>
                  </a:moveTo>
                  <a:lnTo>
                    <a:pt x="719963" y="0"/>
                  </a:lnTo>
                  <a:lnTo>
                    <a:pt x="0" y="1349755"/>
                  </a:lnTo>
                  <a:lnTo>
                    <a:pt x="719963" y="2700020"/>
                  </a:lnTo>
                  <a:lnTo>
                    <a:pt x="2159889" y="2700020"/>
                  </a:lnTo>
                  <a:lnTo>
                    <a:pt x="2879979" y="1349755"/>
                  </a:lnTo>
                  <a:lnTo>
                    <a:pt x="2159889" y="0"/>
                  </a:lnTo>
                  <a:close/>
                </a:path>
              </a:pathLst>
            </a:custGeom>
            <a:solidFill>
              <a:srgbClr val="F7D1D4"/>
            </a:solidFill>
          </p:spPr>
          <p:txBody>
            <a:bodyPr wrap="square" lIns="0" tIns="0" rIns="0" bIns="0" rtlCol="0"/>
            <a:lstStyle/>
            <a:p>
              <a:endParaRPr sz="1935" dirty="0">
                <a:latin typeface="+mj-lt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4920234" y="2079497"/>
              <a:ext cx="2880360" cy="2700020"/>
            </a:xfrm>
            <a:custGeom>
              <a:avLst/>
              <a:gdLst/>
              <a:ahLst/>
              <a:cxnLst/>
              <a:rect l="l" t="t" r="r" b="b"/>
              <a:pathLst>
                <a:path w="2880359" h="2700020">
                  <a:moveTo>
                    <a:pt x="719963" y="0"/>
                  </a:moveTo>
                  <a:lnTo>
                    <a:pt x="2159889" y="0"/>
                  </a:lnTo>
                  <a:lnTo>
                    <a:pt x="2879979" y="1349755"/>
                  </a:lnTo>
                  <a:lnTo>
                    <a:pt x="2159889" y="2700020"/>
                  </a:lnTo>
                  <a:lnTo>
                    <a:pt x="719963" y="2700020"/>
                  </a:lnTo>
                  <a:lnTo>
                    <a:pt x="0" y="1349755"/>
                  </a:lnTo>
                  <a:lnTo>
                    <a:pt x="719963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>
              <a:endParaRPr sz="1935" dirty="0">
                <a:latin typeface="+mj-lt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291694" y="3246030"/>
            <a:ext cx="2216708" cy="105426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20976" marR="5079" indent="-408913">
              <a:spcBef>
                <a:spcPts val="96"/>
              </a:spcBef>
            </a:pPr>
            <a:r>
              <a:rPr sz="1693" dirty="0">
                <a:latin typeface="+mj-lt"/>
                <a:cs typeface="Arial"/>
              </a:rPr>
              <a:t>Département</a:t>
            </a:r>
            <a:r>
              <a:rPr sz="1693" spc="-45" dirty="0">
                <a:latin typeface="+mj-lt"/>
                <a:cs typeface="Arial"/>
              </a:rPr>
              <a:t> </a:t>
            </a:r>
            <a:r>
              <a:rPr sz="1693" dirty="0">
                <a:latin typeface="+mj-lt"/>
                <a:cs typeface="Arial"/>
              </a:rPr>
              <a:t>:</a:t>
            </a:r>
            <a:r>
              <a:rPr sz="1693" spc="-40" dirty="0">
                <a:latin typeface="+mj-lt"/>
                <a:cs typeface="Arial"/>
              </a:rPr>
              <a:t> </a:t>
            </a:r>
            <a:r>
              <a:rPr sz="1693" dirty="0">
                <a:latin typeface="+mj-lt"/>
                <a:cs typeface="Arial"/>
              </a:rPr>
              <a:t>140,3</a:t>
            </a:r>
            <a:r>
              <a:rPr sz="1693" spc="-45" dirty="0">
                <a:latin typeface="+mj-lt"/>
                <a:cs typeface="Arial"/>
              </a:rPr>
              <a:t> </a:t>
            </a:r>
            <a:r>
              <a:rPr sz="1693" spc="-25" dirty="0">
                <a:latin typeface="+mj-lt"/>
                <a:cs typeface="Arial"/>
              </a:rPr>
              <a:t>M€ </a:t>
            </a:r>
            <a:r>
              <a:rPr sz="1693" dirty="0">
                <a:latin typeface="+mj-lt"/>
                <a:cs typeface="Arial"/>
              </a:rPr>
              <a:t>État</a:t>
            </a:r>
            <a:r>
              <a:rPr sz="1693" spc="-15" dirty="0">
                <a:latin typeface="+mj-lt"/>
                <a:cs typeface="Arial"/>
              </a:rPr>
              <a:t> </a:t>
            </a:r>
            <a:r>
              <a:rPr sz="1693" dirty="0">
                <a:latin typeface="+mj-lt"/>
                <a:cs typeface="Arial"/>
              </a:rPr>
              <a:t>:</a:t>
            </a:r>
            <a:r>
              <a:rPr sz="1693" spc="-30" dirty="0">
                <a:latin typeface="+mj-lt"/>
                <a:cs typeface="Arial"/>
              </a:rPr>
              <a:t> </a:t>
            </a:r>
            <a:r>
              <a:rPr lang="fr-FR" sz="1693" spc="-30" dirty="0">
                <a:latin typeface="+mj-lt"/>
                <a:cs typeface="Arial"/>
              </a:rPr>
              <a:t>	      </a:t>
            </a:r>
            <a:r>
              <a:rPr sz="1693" dirty="0">
                <a:latin typeface="+mj-lt"/>
                <a:cs typeface="Arial"/>
              </a:rPr>
              <a:t>30,7</a:t>
            </a:r>
            <a:r>
              <a:rPr sz="1693" spc="-15" dirty="0">
                <a:latin typeface="+mj-lt"/>
                <a:cs typeface="Arial"/>
              </a:rPr>
              <a:t> </a:t>
            </a:r>
            <a:r>
              <a:rPr sz="1693" spc="-25" dirty="0">
                <a:latin typeface="+mj-lt"/>
                <a:cs typeface="Arial"/>
              </a:rPr>
              <a:t>M€ </a:t>
            </a:r>
            <a:r>
              <a:rPr sz="1693" dirty="0">
                <a:latin typeface="+mj-lt"/>
                <a:cs typeface="Arial"/>
              </a:rPr>
              <a:t>Région</a:t>
            </a:r>
            <a:r>
              <a:rPr sz="1693" spc="-50" dirty="0">
                <a:latin typeface="+mj-lt"/>
                <a:cs typeface="Arial"/>
              </a:rPr>
              <a:t> </a:t>
            </a:r>
            <a:r>
              <a:rPr sz="1693" dirty="0">
                <a:latin typeface="+mj-lt"/>
                <a:cs typeface="Arial"/>
              </a:rPr>
              <a:t>:</a:t>
            </a:r>
            <a:r>
              <a:rPr sz="1693" spc="-30" dirty="0">
                <a:latin typeface="+mj-lt"/>
                <a:cs typeface="Arial"/>
              </a:rPr>
              <a:t> </a:t>
            </a:r>
            <a:r>
              <a:rPr lang="fr-FR" sz="1693" spc="-30" dirty="0">
                <a:latin typeface="+mj-lt"/>
                <a:cs typeface="Arial"/>
              </a:rPr>
              <a:t>        </a:t>
            </a:r>
            <a:r>
              <a:rPr sz="1693" dirty="0">
                <a:latin typeface="+mj-lt"/>
                <a:cs typeface="Arial"/>
              </a:rPr>
              <a:t>20</a:t>
            </a:r>
            <a:r>
              <a:rPr sz="1693" spc="-40" dirty="0">
                <a:latin typeface="+mj-lt"/>
                <a:cs typeface="Arial"/>
              </a:rPr>
              <a:t> </a:t>
            </a:r>
            <a:r>
              <a:rPr sz="1693" spc="-25" dirty="0">
                <a:latin typeface="+mj-lt"/>
                <a:cs typeface="Arial"/>
              </a:rPr>
              <a:t>M€ </a:t>
            </a:r>
            <a:r>
              <a:rPr sz="1693" dirty="0">
                <a:latin typeface="+mj-lt"/>
                <a:cs typeface="Arial"/>
              </a:rPr>
              <a:t>Feder</a:t>
            </a:r>
            <a:r>
              <a:rPr sz="1693" spc="-15" dirty="0">
                <a:latin typeface="+mj-lt"/>
                <a:cs typeface="Arial"/>
              </a:rPr>
              <a:t> </a:t>
            </a:r>
            <a:r>
              <a:rPr sz="1693" dirty="0">
                <a:latin typeface="+mj-lt"/>
                <a:cs typeface="Arial"/>
              </a:rPr>
              <a:t>:</a:t>
            </a:r>
            <a:r>
              <a:rPr sz="1693" spc="-10" dirty="0">
                <a:latin typeface="+mj-lt"/>
                <a:cs typeface="Arial"/>
              </a:rPr>
              <a:t> </a:t>
            </a:r>
            <a:r>
              <a:rPr lang="fr-FR" sz="1693" spc="-10" dirty="0">
                <a:latin typeface="+mj-lt"/>
                <a:cs typeface="Arial"/>
              </a:rPr>
              <a:t>           </a:t>
            </a:r>
            <a:r>
              <a:rPr sz="1693" dirty="0">
                <a:latin typeface="+mj-lt"/>
                <a:cs typeface="Arial"/>
              </a:rPr>
              <a:t>3</a:t>
            </a:r>
            <a:r>
              <a:rPr sz="1693" spc="-25" dirty="0">
                <a:latin typeface="+mj-lt"/>
                <a:cs typeface="Arial"/>
              </a:rPr>
              <a:t> M€</a:t>
            </a:r>
            <a:endParaRPr sz="1693" dirty="0">
              <a:latin typeface="+mj-lt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421854" y="3861769"/>
            <a:ext cx="2813967" cy="2488819"/>
            <a:chOff x="7313485" y="3540061"/>
            <a:chExt cx="2882265" cy="2700655"/>
          </a:xfrm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3" name="object 13"/>
            <p:cNvSpPr/>
            <p:nvPr/>
          </p:nvSpPr>
          <p:spPr>
            <a:xfrm>
              <a:off x="7314437" y="3541013"/>
              <a:ext cx="2880360" cy="2698750"/>
            </a:xfrm>
            <a:custGeom>
              <a:avLst/>
              <a:gdLst/>
              <a:ahLst/>
              <a:cxnLst/>
              <a:rect l="l" t="t" r="r" b="b"/>
              <a:pathLst>
                <a:path w="2880359" h="2698750">
                  <a:moveTo>
                    <a:pt x="2159888" y="0"/>
                  </a:moveTo>
                  <a:lnTo>
                    <a:pt x="719962" y="0"/>
                  </a:lnTo>
                  <a:lnTo>
                    <a:pt x="0" y="1348994"/>
                  </a:lnTo>
                  <a:lnTo>
                    <a:pt x="719962" y="2698508"/>
                  </a:lnTo>
                  <a:lnTo>
                    <a:pt x="2159888" y="2698508"/>
                  </a:lnTo>
                  <a:lnTo>
                    <a:pt x="2879979" y="1348994"/>
                  </a:lnTo>
                  <a:lnTo>
                    <a:pt x="2159888" y="0"/>
                  </a:lnTo>
                  <a:close/>
                </a:path>
              </a:pathLst>
            </a:custGeom>
            <a:solidFill>
              <a:srgbClr val="FFFF38"/>
            </a:solidFill>
          </p:spPr>
          <p:txBody>
            <a:bodyPr wrap="square" lIns="0" tIns="0" rIns="0" bIns="0" rtlCol="0"/>
            <a:lstStyle/>
            <a:p>
              <a:endParaRPr sz="1935" dirty="0">
                <a:latin typeface="+mj-lt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7314437" y="3541013"/>
              <a:ext cx="2880360" cy="2698750"/>
            </a:xfrm>
            <a:custGeom>
              <a:avLst/>
              <a:gdLst/>
              <a:ahLst/>
              <a:cxnLst/>
              <a:rect l="l" t="t" r="r" b="b"/>
              <a:pathLst>
                <a:path w="2880359" h="2698750">
                  <a:moveTo>
                    <a:pt x="719962" y="0"/>
                  </a:moveTo>
                  <a:lnTo>
                    <a:pt x="2159888" y="0"/>
                  </a:lnTo>
                  <a:lnTo>
                    <a:pt x="2879979" y="1348994"/>
                  </a:lnTo>
                  <a:lnTo>
                    <a:pt x="2159888" y="2698508"/>
                  </a:lnTo>
                  <a:lnTo>
                    <a:pt x="719962" y="2698508"/>
                  </a:lnTo>
                  <a:lnTo>
                    <a:pt x="0" y="1348994"/>
                  </a:lnTo>
                  <a:lnTo>
                    <a:pt x="719962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>
              <a:endParaRPr sz="1935" dirty="0">
                <a:latin typeface="+mj-lt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875164" y="4653412"/>
            <a:ext cx="1841435" cy="905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9" marR="5079" indent="45717">
              <a:spcBef>
                <a:spcPts val="96"/>
              </a:spcBef>
            </a:pPr>
            <a:r>
              <a:rPr sz="1935" dirty="0">
                <a:latin typeface="+mj-lt"/>
                <a:cs typeface="Arial"/>
              </a:rPr>
              <a:t>80</a:t>
            </a:r>
            <a:r>
              <a:rPr sz="1935" spc="-25" dirty="0">
                <a:latin typeface="+mj-lt"/>
                <a:cs typeface="Arial"/>
              </a:rPr>
              <a:t> </a:t>
            </a:r>
            <a:r>
              <a:rPr sz="1935" spc="-10" dirty="0">
                <a:latin typeface="+mj-lt"/>
                <a:cs typeface="Arial"/>
              </a:rPr>
              <a:t>entreprises </a:t>
            </a:r>
            <a:r>
              <a:rPr sz="1935" dirty="0">
                <a:latin typeface="+mj-lt"/>
                <a:cs typeface="Arial"/>
              </a:rPr>
              <a:t>mobilisées</a:t>
            </a:r>
            <a:r>
              <a:rPr sz="1935" spc="-120" dirty="0">
                <a:latin typeface="+mj-lt"/>
                <a:cs typeface="Arial"/>
              </a:rPr>
              <a:t> </a:t>
            </a:r>
            <a:r>
              <a:rPr sz="1935" spc="-25" dirty="0">
                <a:latin typeface="+mj-lt"/>
                <a:cs typeface="Arial"/>
              </a:rPr>
              <a:t>sur </a:t>
            </a:r>
            <a:r>
              <a:rPr sz="1935" dirty="0">
                <a:latin typeface="+mj-lt"/>
                <a:cs typeface="Arial"/>
              </a:rPr>
              <a:t>les</a:t>
            </a:r>
            <a:r>
              <a:rPr sz="1935" spc="-40" dirty="0">
                <a:latin typeface="+mj-lt"/>
                <a:cs typeface="Arial"/>
              </a:rPr>
              <a:t> </a:t>
            </a:r>
            <a:r>
              <a:rPr sz="1935" spc="-10" dirty="0">
                <a:latin typeface="+mj-lt"/>
                <a:cs typeface="Arial"/>
              </a:rPr>
              <a:t>chantiers</a:t>
            </a:r>
            <a:endParaRPr sz="1935" dirty="0">
              <a:latin typeface="+mj-lt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421854" y="1015036"/>
            <a:ext cx="2813967" cy="2489991"/>
            <a:chOff x="7313485" y="693229"/>
            <a:chExt cx="2882265" cy="2701925"/>
          </a:xfrm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7" name="object 17"/>
            <p:cNvSpPr/>
            <p:nvPr/>
          </p:nvSpPr>
          <p:spPr>
            <a:xfrm>
              <a:off x="7314437" y="694181"/>
              <a:ext cx="2880360" cy="2700020"/>
            </a:xfrm>
            <a:custGeom>
              <a:avLst/>
              <a:gdLst/>
              <a:ahLst/>
              <a:cxnLst/>
              <a:rect l="l" t="t" r="r" b="b"/>
              <a:pathLst>
                <a:path w="2880359" h="2700020">
                  <a:moveTo>
                    <a:pt x="2159888" y="0"/>
                  </a:moveTo>
                  <a:lnTo>
                    <a:pt x="719962" y="0"/>
                  </a:lnTo>
                  <a:lnTo>
                    <a:pt x="0" y="1349755"/>
                  </a:lnTo>
                  <a:lnTo>
                    <a:pt x="719962" y="2700019"/>
                  </a:lnTo>
                  <a:lnTo>
                    <a:pt x="2159888" y="2700019"/>
                  </a:lnTo>
                  <a:lnTo>
                    <a:pt x="2879979" y="1349755"/>
                  </a:lnTo>
                  <a:lnTo>
                    <a:pt x="2159888" y="0"/>
                  </a:lnTo>
                  <a:close/>
                </a:path>
              </a:pathLst>
            </a:custGeom>
            <a:solidFill>
              <a:srgbClr val="FFE99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314437" y="694181"/>
              <a:ext cx="2880360" cy="2700020"/>
            </a:xfrm>
            <a:custGeom>
              <a:avLst/>
              <a:gdLst/>
              <a:ahLst/>
              <a:cxnLst/>
              <a:rect l="l" t="t" r="r" b="b"/>
              <a:pathLst>
                <a:path w="2880359" h="2700020">
                  <a:moveTo>
                    <a:pt x="719962" y="0"/>
                  </a:moveTo>
                  <a:lnTo>
                    <a:pt x="2159888" y="0"/>
                  </a:lnTo>
                  <a:lnTo>
                    <a:pt x="2879979" y="1349755"/>
                  </a:lnTo>
                  <a:lnTo>
                    <a:pt x="2159888" y="2700019"/>
                  </a:lnTo>
                  <a:lnTo>
                    <a:pt x="719962" y="2700019"/>
                  </a:lnTo>
                  <a:lnTo>
                    <a:pt x="0" y="1349755"/>
                  </a:lnTo>
                  <a:lnTo>
                    <a:pt x="719962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081130" y="1890852"/>
            <a:ext cx="1813497" cy="9055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237" marR="5079" indent="-250173">
              <a:spcBef>
                <a:spcPts val="96"/>
              </a:spcBef>
            </a:pPr>
            <a:r>
              <a:rPr sz="1935" dirty="0">
                <a:latin typeface="+mj-lt"/>
                <a:cs typeface="Arial"/>
              </a:rPr>
              <a:t>80</a:t>
            </a:r>
            <a:r>
              <a:rPr sz="1935" spc="-35" dirty="0">
                <a:latin typeface="+mj-lt"/>
                <a:cs typeface="Arial"/>
              </a:rPr>
              <a:t> </a:t>
            </a:r>
            <a:r>
              <a:rPr sz="1935" dirty="0">
                <a:latin typeface="+mj-lt"/>
                <a:cs typeface="Arial"/>
              </a:rPr>
              <a:t>000</a:t>
            </a:r>
            <a:r>
              <a:rPr sz="1935" spc="-30" dirty="0">
                <a:latin typeface="+mj-lt"/>
                <a:cs typeface="Arial"/>
              </a:rPr>
              <a:t> </a:t>
            </a:r>
            <a:r>
              <a:rPr sz="1935" spc="-10" dirty="0">
                <a:latin typeface="+mj-lt"/>
                <a:cs typeface="Arial"/>
              </a:rPr>
              <a:t>heures d’insertion effectuées</a:t>
            </a:r>
            <a:endParaRPr sz="1935" dirty="0">
              <a:latin typeface="+mj-lt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843981" y="4066041"/>
            <a:ext cx="2813967" cy="2488819"/>
            <a:chOff x="2735452" y="3744340"/>
            <a:chExt cx="2882265" cy="2700655"/>
          </a:xfrm>
          <a:effectLst>
            <a:outerShdw blurRad="50800" dist="635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1" name="object 21"/>
            <p:cNvSpPr/>
            <p:nvPr/>
          </p:nvSpPr>
          <p:spPr>
            <a:xfrm>
              <a:off x="2736341" y="3745229"/>
              <a:ext cx="2880360" cy="2698750"/>
            </a:xfrm>
            <a:custGeom>
              <a:avLst/>
              <a:gdLst/>
              <a:ahLst/>
              <a:cxnLst/>
              <a:rect l="l" t="t" r="r" b="b"/>
              <a:pathLst>
                <a:path w="2880360" h="2698750">
                  <a:moveTo>
                    <a:pt x="2159888" y="0"/>
                  </a:moveTo>
                  <a:lnTo>
                    <a:pt x="719962" y="0"/>
                  </a:lnTo>
                  <a:lnTo>
                    <a:pt x="0" y="1348994"/>
                  </a:lnTo>
                  <a:lnTo>
                    <a:pt x="719962" y="2698508"/>
                  </a:lnTo>
                  <a:lnTo>
                    <a:pt x="2159888" y="2698508"/>
                  </a:lnTo>
                  <a:lnTo>
                    <a:pt x="2879979" y="1348994"/>
                  </a:lnTo>
                  <a:lnTo>
                    <a:pt x="2159888" y="0"/>
                  </a:lnTo>
                  <a:close/>
                </a:path>
              </a:pathLst>
            </a:custGeom>
            <a:solidFill>
              <a:srgbClr val="B4C6DC"/>
            </a:solidFill>
          </p:spPr>
          <p:txBody>
            <a:bodyPr wrap="square" lIns="0" tIns="0" rIns="0" bIns="0" rtlCol="0"/>
            <a:lstStyle/>
            <a:p>
              <a:endParaRPr sz="1935" dirty="0">
                <a:latin typeface="+mj-lt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2736341" y="3745229"/>
              <a:ext cx="2880360" cy="2698750"/>
            </a:xfrm>
            <a:custGeom>
              <a:avLst/>
              <a:gdLst/>
              <a:ahLst/>
              <a:cxnLst/>
              <a:rect l="l" t="t" r="r" b="b"/>
              <a:pathLst>
                <a:path w="2880360" h="2698750">
                  <a:moveTo>
                    <a:pt x="719962" y="0"/>
                  </a:moveTo>
                  <a:lnTo>
                    <a:pt x="2159888" y="0"/>
                  </a:lnTo>
                  <a:lnTo>
                    <a:pt x="2879979" y="1348994"/>
                  </a:lnTo>
                  <a:lnTo>
                    <a:pt x="2159888" y="2698508"/>
                  </a:lnTo>
                  <a:lnTo>
                    <a:pt x="719962" y="2698508"/>
                  </a:lnTo>
                  <a:lnTo>
                    <a:pt x="0" y="1348994"/>
                  </a:lnTo>
                  <a:lnTo>
                    <a:pt x="719962" y="0"/>
                  </a:lnTo>
                </a:path>
              </a:pathLst>
            </a:custGeom>
            <a:ln w="3175">
              <a:solidFill>
                <a:srgbClr val="3464A3"/>
              </a:solidFill>
            </a:ln>
          </p:spPr>
          <p:txBody>
            <a:bodyPr wrap="square" lIns="0" tIns="0" rIns="0" bIns="0" rtlCol="0"/>
            <a:lstStyle/>
            <a:p>
              <a:endParaRPr sz="1935" dirty="0">
                <a:latin typeface="+mj-lt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273894" y="5102499"/>
            <a:ext cx="2525306" cy="6077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spcBef>
                <a:spcPts val="96"/>
              </a:spcBef>
            </a:pPr>
            <a:r>
              <a:rPr sz="1935" dirty="0">
                <a:latin typeface="+mj-lt"/>
                <a:cs typeface="Arial"/>
              </a:rPr>
              <a:t>2</a:t>
            </a:r>
            <a:r>
              <a:rPr sz="1935" spc="-54" dirty="0">
                <a:latin typeface="+mj-lt"/>
                <a:cs typeface="Arial"/>
              </a:rPr>
              <a:t> </a:t>
            </a:r>
            <a:r>
              <a:rPr sz="1935" dirty="0">
                <a:latin typeface="+mj-lt"/>
                <a:cs typeface="Arial"/>
              </a:rPr>
              <a:t>500</a:t>
            </a:r>
            <a:r>
              <a:rPr sz="1935" spc="-45" dirty="0">
                <a:latin typeface="+mj-lt"/>
                <a:cs typeface="Arial"/>
              </a:rPr>
              <a:t> </a:t>
            </a:r>
            <a:r>
              <a:rPr sz="1935" dirty="0">
                <a:latin typeface="+mj-lt"/>
                <a:cs typeface="Arial"/>
              </a:rPr>
              <a:t>emplois</a:t>
            </a:r>
            <a:r>
              <a:rPr sz="1935" spc="-40" dirty="0">
                <a:latin typeface="+mj-lt"/>
                <a:cs typeface="Arial"/>
              </a:rPr>
              <a:t> </a:t>
            </a:r>
            <a:r>
              <a:rPr sz="1935" spc="-21" dirty="0">
                <a:latin typeface="+mj-lt"/>
                <a:cs typeface="Arial"/>
              </a:rPr>
              <a:t>créés</a:t>
            </a:r>
            <a:endParaRPr sz="1935" dirty="0">
              <a:latin typeface="+mj-lt"/>
              <a:cs typeface="Arial"/>
            </a:endParaRPr>
          </a:p>
          <a:p>
            <a:pPr marL="2540"/>
            <a:r>
              <a:rPr sz="1935" dirty="0">
                <a:latin typeface="+mj-lt"/>
                <a:cs typeface="Arial"/>
              </a:rPr>
              <a:t>sur</a:t>
            </a:r>
            <a:r>
              <a:rPr sz="1935" spc="-30" dirty="0">
                <a:latin typeface="+mj-lt"/>
                <a:cs typeface="Arial"/>
              </a:rPr>
              <a:t> </a:t>
            </a:r>
            <a:r>
              <a:rPr sz="1935" dirty="0">
                <a:latin typeface="+mj-lt"/>
                <a:cs typeface="Arial"/>
              </a:rPr>
              <a:t>la</a:t>
            </a:r>
            <a:r>
              <a:rPr sz="1935" spc="-30" dirty="0">
                <a:latin typeface="+mj-lt"/>
                <a:cs typeface="Arial"/>
              </a:rPr>
              <a:t> </a:t>
            </a:r>
            <a:r>
              <a:rPr sz="1935" spc="-10" dirty="0">
                <a:latin typeface="+mj-lt"/>
                <a:cs typeface="Arial"/>
              </a:rPr>
              <a:t>période</a:t>
            </a:r>
            <a:endParaRPr sz="1935" dirty="0">
              <a:latin typeface="+mj-lt"/>
              <a:cs typeface="Arial"/>
            </a:endParaRPr>
          </a:p>
        </p:txBody>
      </p:sp>
      <p:sp>
        <p:nvSpPr>
          <p:cNvPr id="28" name="CustomShape 1">
            <a:extLst>
              <a:ext uri="{FF2B5EF4-FFF2-40B4-BE49-F238E27FC236}">
                <a16:creationId xmlns:a16="http://schemas.microsoft.com/office/drawing/2014/main" id="{2A2C5898-7DEE-9DCC-2AD5-711A746CBA92}"/>
              </a:ext>
            </a:extLst>
          </p:cNvPr>
          <p:cNvSpPr/>
          <p:nvPr/>
        </p:nvSpPr>
        <p:spPr>
          <a:xfrm>
            <a:off x="-11105" y="-15238"/>
            <a:ext cx="12202893" cy="11983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903" b="1" spc="-1" dirty="0">
                <a:solidFill>
                  <a:srgbClr val="C00000"/>
                </a:solidFill>
                <a:latin typeface="Calibri Light"/>
                <a:ea typeface="DejaVu Sans"/>
              </a:rPr>
              <a:t>Infrastructure portant le numérique (THD)</a:t>
            </a:r>
          </a:p>
          <a:p>
            <a:pPr algn="ctr">
              <a:lnSpc>
                <a:spcPct val="90000"/>
              </a:lnSpc>
            </a:pPr>
            <a:r>
              <a:rPr lang="en-US" sz="2903" b="1" spc="-1" dirty="0">
                <a:solidFill>
                  <a:srgbClr val="C00000"/>
                </a:solidFill>
                <a:latin typeface="Calibri Light"/>
                <a:ea typeface="DejaVu Sans"/>
              </a:rPr>
              <a:t> Un projet structurant</a:t>
            </a:r>
            <a:endParaRPr lang="fr-FR" sz="2903" spc="-1" dirty="0">
              <a:latin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>
            <a:extLst>
              <a:ext uri="{FF2B5EF4-FFF2-40B4-BE49-F238E27FC236}">
                <a16:creationId xmlns:a16="http://schemas.microsoft.com/office/drawing/2014/main" id="{1FA157A6-5D19-4CE2-BDD7-85BC0871F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15" y="2015611"/>
            <a:ext cx="10960225" cy="309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34404" rIns="0" bIns="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387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387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387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387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2800" b="1" dirty="0">
                <a:solidFill>
                  <a:srgbClr val="C00000"/>
                </a:solidFill>
              </a:rPr>
              <a:t>MUTALISATION DES MOYENS AUTOUR DU NUMERIQUE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fr-FR" sz="2800" b="1" dirty="0">
                <a:solidFill>
                  <a:srgbClr val="C00000"/>
                </a:solidFill>
              </a:rPr>
              <a:t>ET CONSTRUCTION D’UN CATALOGUE DE SERVICES POUR LES COLLECTIVITÉS DU DÉPARTEMENT </a:t>
            </a:r>
            <a:endParaRPr lang="fr-FR" altLang="fr-FR" sz="28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fr-FR" altLang="fr-FR" sz="3870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br>
              <a:rPr lang="fr-FR" altLang="fr-FR" sz="3870" dirty="0">
                <a:solidFill>
                  <a:srgbClr val="C00000"/>
                </a:solidFill>
                <a:cs typeface="Arial" panose="020B0604020202020204" pitchFamily="34" charset="0"/>
              </a:rPr>
            </a:br>
            <a:endParaRPr lang="fr-FR" altLang="fr-FR" sz="387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87A806-A1A5-F873-6B64-A6C976382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131240" y="101481"/>
            <a:ext cx="763757" cy="962297"/>
          </a:xfrm>
          <a:prstGeom prst="rect">
            <a:avLst/>
          </a:prstGeom>
          <a:ln w="0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DAB393-CB80-8FFA-F06B-31A01F469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266" y="1190159"/>
            <a:ext cx="1100122" cy="5552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89BCA4-2659-5CAD-BC21-3DED5EF247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238" y="1220092"/>
            <a:ext cx="838677" cy="3953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767CE76-79B1-F61F-2C36-2387A80E5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71" y="1115716"/>
            <a:ext cx="763757" cy="5064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E895805-0303-74E7-E4D7-8F3DEFD0F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784" y="1190158"/>
            <a:ext cx="569853" cy="4319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456728-FAD9-94D2-C7F6-E5B1D69DA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884" y="1176548"/>
            <a:ext cx="555053" cy="565239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EB9D2990-8782-486B-0F30-C7EBE2B6B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" y="1190159"/>
            <a:ext cx="1316733" cy="4551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2" descr="Communauté de communes des Aspres — Wikipédia">
            <a:extLst>
              <a:ext uri="{FF2B5EF4-FFF2-40B4-BE49-F238E27FC236}">
                <a16:creationId xmlns:a16="http://schemas.microsoft.com/office/drawing/2014/main" id="{DB8D4C62-1026-2F6D-2F68-6BF05AEDF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47" y="1146545"/>
            <a:ext cx="654549" cy="65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04E3571-3BD5-5B09-826D-2F29A6D85D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561" y="1201955"/>
            <a:ext cx="1196058" cy="4070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F577650-2DD2-9720-3B4D-C01960893D56}"/>
              </a:ext>
            </a:extLst>
          </p:cNvPr>
          <p:cNvSpPr txBox="1"/>
          <p:nvPr/>
        </p:nvSpPr>
        <p:spPr>
          <a:xfrm>
            <a:off x="881936" y="182993"/>
            <a:ext cx="18487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8" name="Image 17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FAB2B5-0355-208E-55BD-80AF455282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686" y="1242505"/>
            <a:ext cx="660295" cy="366507"/>
          </a:xfrm>
          <a:prstGeom prst="rect">
            <a:avLst/>
          </a:prstGeom>
        </p:spPr>
      </p:pic>
      <p:pic>
        <p:nvPicPr>
          <p:cNvPr id="22" name="Image 21" descr="Une image contenant texte&#10;&#10;Description générée automatiquement">
            <a:extLst>
              <a:ext uri="{FF2B5EF4-FFF2-40B4-BE49-F238E27FC236}">
                <a16:creationId xmlns:a16="http://schemas.microsoft.com/office/drawing/2014/main" id="{D9B08449-0E6A-ADD0-7472-6691FDE422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499" y="1324541"/>
            <a:ext cx="920607" cy="1716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Image 19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97D1807-E946-692F-0C31-48C1C6B158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962" y="926499"/>
            <a:ext cx="829380" cy="82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97760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B65BD4D29B3A44A57F182B8D42E52B" ma:contentTypeVersion="12" ma:contentTypeDescription="Crée un document." ma:contentTypeScope="" ma:versionID="5f1d5142903e027409d77331396d3dc3">
  <xsd:schema xmlns:xsd="http://www.w3.org/2001/XMLSchema" xmlns:xs="http://www.w3.org/2001/XMLSchema" xmlns:p="http://schemas.microsoft.com/office/2006/metadata/properties" xmlns:ns2="ccd03574-2da6-4892-9b2d-26cede159ffa" targetNamespace="http://schemas.microsoft.com/office/2006/metadata/properties" ma:root="true" ma:fieldsID="f96e850aa8f5e115d1981b5445c30018" ns2:_="">
    <xsd:import namespace="ccd03574-2da6-4892-9b2d-26cede159ff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03574-2da6-4892-9b2d-26cede159ffa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47f25483-d6aa-42ea-a6e2-d6c2c67eb1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314AC5-EE24-43A9-954D-1D418DEE18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808C68-DA8D-4A2D-9FBB-BB896D7E99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d03574-2da6-4892-9b2d-26cede159f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4277</TotalTime>
  <Words>2517</Words>
  <Application>Microsoft Office PowerPoint</Application>
  <PresentationFormat>Grand écran</PresentationFormat>
  <Paragraphs>369</Paragraphs>
  <Slides>31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51" baseType="lpstr">
      <vt:lpstr>Aptos</vt:lpstr>
      <vt:lpstr>Aptos Display</vt:lpstr>
      <vt:lpstr>Arial</vt:lpstr>
      <vt:lpstr>Calibri</vt:lpstr>
      <vt:lpstr>Calibri Light</vt:lpstr>
      <vt:lpstr>Century Gothic</vt:lpstr>
      <vt:lpstr>Courier New</vt:lpstr>
      <vt:lpstr>Fira Sans Condensed Medium</vt:lpstr>
      <vt:lpstr>Fira Sans Extra Condensed Medium</vt:lpstr>
      <vt:lpstr>GT Haptik</vt:lpstr>
      <vt:lpstr>GTHaptikBold</vt:lpstr>
      <vt:lpstr>GTHaptikMedium</vt:lpstr>
      <vt:lpstr>GTHaptikMedium-Oblique</vt:lpstr>
      <vt:lpstr>GTHaptikThin</vt:lpstr>
      <vt:lpstr>Lato</vt:lpstr>
      <vt:lpstr>Raleway</vt:lpstr>
      <vt:lpstr>Roboto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Concept DE l’expérimentation Symphonie</vt:lpstr>
      <vt:lpstr>Présentation des 3 axes du projet Symphonie</vt:lpstr>
      <vt:lpstr>Le projet Symphonie</vt:lpstr>
      <vt:lpstr>Axe 1 : Structuration d’un système organisé et interopérable de management des territoires intelligents à une échelle départementale</vt:lpstr>
      <vt:lpstr>Axe 1 : Structuration d’un système organisé et interopérable de management des territoires intelligents à une échelle départementale</vt:lpstr>
      <vt:lpstr>Les expérimentations du projet Symphonie</vt:lpstr>
      <vt:lpstr>généralisation des usages portée par la semop </vt:lpstr>
      <vt:lpstr>généralisation des usages portée par la semop 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Pauline Hernot</dc:creator>
  <cp:lastModifiedBy>Christiane LABAT</cp:lastModifiedBy>
  <cp:revision>12</cp:revision>
  <cp:lastPrinted>2024-09-23T10:57:18Z</cp:lastPrinted>
  <dcterms:created xsi:type="dcterms:W3CDTF">2024-05-30T09:17:50Z</dcterms:created>
  <dcterms:modified xsi:type="dcterms:W3CDTF">2024-09-23T10:57:21Z</dcterms:modified>
</cp:coreProperties>
</file>